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94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100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1"/>
    <p:sldMasterId id="2147483653" r:id="rId2"/>
    <p:sldMasterId id="2147483654" r:id="rId3"/>
    <p:sldMasterId id="2147483655" r:id="rId4"/>
  </p:sldMasterIdLst>
  <p:notesMasterIdLst>
    <p:notesMasterId r:id="rId107"/>
  </p:notesMasterIdLst>
  <p:sldIdLst>
    <p:sldId id="256" r:id="rId5"/>
    <p:sldId id="257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  <p:sldId id="316" r:id="rId43"/>
    <p:sldId id="317" r:id="rId44"/>
    <p:sldId id="319" r:id="rId45"/>
    <p:sldId id="320" r:id="rId46"/>
    <p:sldId id="326" r:id="rId47"/>
    <p:sldId id="348" r:id="rId48"/>
    <p:sldId id="349" r:id="rId49"/>
    <p:sldId id="321" r:id="rId50"/>
    <p:sldId id="322" r:id="rId51"/>
    <p:sldId id="323" r:id="rId52"/>
    <p:sldId id="324" r:id="rId53"/>
    <p:sldId id="325" r:id="rId54"/>
    <p:sldId id="350" r:id="rId55"/>
    <p:sldId id="351" r:id="rId56"/>
    <p:sldId id="329" r:id="rId57"/>
    <p:sldId id="330" r:id="rId58"/>
    <p:sldId id="331" r:id="rId59"/>
    <p:sldId id="352" r:id="rId60"/>
    <p:sldId id="353" r:id="rId61"/>
    <p:sldId id="367" r:id="rId62"/>
    <p:sldId id="354" r:id="rId63"/>
    <p:sldId id="355" r:id="rId64"/>
    <p:sldId id="356" r:id="rId65"/>
    <p:sldId id="357" r:id="rId66"/>
    <p:sldId id="358" r:id="rId67"/>
    <p:sldId id="359" r:id="rId68"/>
    <p:sldId id="368" r:id="rId69"/>
    <p:sldId id="360" r:id="rId70"/>
    <p:sldId id="361" r:id="rId71"/>
    <p:sldId id="362" r:id="rId72"/>
    <p:sldId id="363" r:id="rId73"/>
    <p:sldId id="364" r:id="rId74"/>
    <p:sldId id="365" r:id="rId75"/>
    <p:sldId id="333" r:id="rId76"/>
    <p:sldId id="334" r:id="rId77"/>
    <p:sldId id="335" r:id="rId78"/>
    <p:sldId id="336" r:id="rId79"/>
    <p:sldId id="337" r:id="rId80"/>
    <p:sldId id="338" r:id="rId81"/>
    <p:sldId id="339" r:id="rId82"/>
    <p:sldId id="340" r:id="rId83"/>
    <p:sldId id="341" r:id="rId84"/>
    <p:sldId id="342" r:id="rId85"/>
    <p:sldId id="343" r:id="rId86"/>
    <p:sldId id="344" r:id="rId87"/>
    <p:sldId id="345" r:id="rId88"/>
    <p:sldId id="346" r:id="rId89"/>
    <p:sldId id="372" r:id="rId90"/>
    <p:sldId id="373" r:id="rId91"/>
    <p:sldId id="374" r:id="rId92"/>
    <p:sldId id="375" r:id="rId93"/>
    <p:sldId id="370" r:id="rId94"/>
    <p:sldId id="371" r:id="rId95"/>
    <p:sldId id="347" r:id="rId96"/>
    <p:sldId id="379" r:id="rId97"/>
    <p:sldId id="380" r:id="rId98"/>
    <p:sldId id="381" r:id="rId99"/>
    <p:sldId id="376" r:id="rId100"/>
    <p:sldId id="382" r:id="rId101"/>
    <p:sldId id="383" r:id="rId102"/>
    <p:sldId id="384" r:id="rId103"/>
    <p:sldId id="377" r:id="rId104"/>
    <p:sldId id="378" r:id="rId105"/>
    <p:sldId id="278" r:id="rId10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14FA"/>
  </p:clrMru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5" autoAdjust="0"/>
    <p:restoredTop sz="92832" autoAdjust="0"/>
  </p:normalViewPr>
  <p:slideViewPr>
    <p:cSldViewPr>
      <p:cViewPr varScale="1">
        <p:scale>
          <a:sx n="72" d="100"/>
          <a:sy n="72" d="100"/>
        </p:scale>
        <p:origin x="-7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102" Type="http://schemas.openxmlformats.org/officeDocument/2006/relationships/slide" Target="slides/slide98.xml"/><Relationship Id="rId110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slide" Target="slides/slide99.xml"/><Relationship Id="rId108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viewProps" Target="viewProps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9D341F-FD0D-4F4B-B8D3-21654E51E733}" type="slidenum">
              <a:rPr lang="en-US" altLang="zh-CN"/>
              <a:pPr/>
              <a:t>58</a:t>
            </a:fld>
            <a:endParaRPr lang="en-US" altLang="zh-CN"/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52950" cy="3414712"/>
          </a:xfrm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25"/>
            <a:ext cx="5029200" cy="4116049"/>
          </a:xfrm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7099807" y="653891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393344" y="1736366"/>
            <a:ext cx="4497197" cy="20862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393344" y="4081757"/>
            <a:ext cx="4497196" cy="1179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5916"/>
            <a:ext cx="8229600" cy="1000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41300" algn="l" rtl="0">
              <a:spcBef>
                <a:spcPts val="320"/>
              </a:spcBef>
              <a:buClr>
                <a:srgbClr val="7F7F7F"/>
              </a:buClr>
              <a:buFont typeface="Arial"/>
              <a:buChar char="•"/>
              <a:defRPr/>
            </a:lvl1pPr>
            <a:lvl2pPr marL="742950" indent="-196850" algn="l" rtl="0">
              <a:spcBef>
                <a:spcPts val="280"/>
              </a:spcBef>
              <a:buClr>
                <a:srgbClr val="7F7F7F"/>
              </a:buClr>
              <a:buFont typeface="Arial"/>
              <a:buChar char="–"/>
              <a:defRPr/>
            </a:lvl2pPr>
            <a:lvl3pPr marL="1143000" indent="-152400" algn="l" rtl="0">
              <a:spcBef>
                <a:spcPts val="240"/>
              </a:spcBef>
              <a:buClr>
                <a:srgbClr val="7F7F7F"/>
              </a:buClr>
              <a:buFont typeface="Arial"/>
              <a:buChar char="•"/>
              <a:defRPr/>
            </a:lvl3pPr>
            <a:lvl4pPr marL="160020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–"/>
              <a:defRPr/>
            </a:lvl4pPr>
            <a:lvl5pPr marL="205740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7602334" y="649264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697591" y="274637"/>
            <a:ext cx="6989207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rgbClr val="005288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697591" y="1600200"/>
            <a:ext cx="6989207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41300" algn="l" rtl="0">
              <a:spcBef>
                <a:spcPts val="320"/>
              </a:spcBef>
              <a:buClr>
                <a:srgbClr val="7F7F7F"/>
              </a:buClr>
              <a:buFont typeface="Arial"/>
              <a:buChar char="•"/>
              <a:defRPr/>
            </a:lvl1pPr>
            <a:lvl2pPr marL="742950" indent="-196850" algn="l" rtl="0">
              <a:spcBef>
                <a:spcPts val="280"/>
              </a:spcBef>
              <a:buClr>
                <a:srgbClr val="7F7F7F"/>
              </a:buClr>
              <a:buFont typeface="Arial"/>
              <a:buChar char="–"/>
              <a:defRPr/>
            </a:lvl2pPr>
            <a:lvl3pPr marL="1143000" indent="-152400" algn="l" rtl="0">
              <a:spcBef>
                <a:spcPts val="240"/>
              </a:spcBef>
              <a:buClr>
                <a:srgbClr val="7F7F7F"/>
              </a:buClr>
              <a:buFont typeface="Arial"/>
              <a:buChar char="•"/>
              <a:defRPr/>
            </a:lvl3pPr>
            <a:lvl4pPr marL="160020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–"/>
              <a:defRPr/>
            </a:lvl4pPr>
            <a:lvl5pPr marL="205740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1697591" y="6356350"/>
            <a:ext cx="89320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61663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128764" y="6492875"/>
            <a:ext cx="101523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19689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3681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480"/>
              </a:spcBef>
              <a:buClr>
                <a:srgbClr val="D8D8D8"/>
              </a:buClr>
              <a:buFont typeface="Arial"/>
              <a:buChar char="•"/>
              <a:defRPr/>
            </a:lvl1pPr>
            <a:lvl2pPr marL="742950" indent="-158750" algn="l" rtl="0">
              <a:spcBef>
                <a:spcPts val="400"/>
              </a:spcBef>
              <a:buClr>
                <a:srgbClr val="D8D8D8"/>
              </a:buClr>
              <a:buFont typeface="Arial"/>
              <a:buChar char="–"/>
              <a:defRPr/>
            </a:lvl2pPr>
            <a:lvl3pPr marL="1143000" indent="-114300" algn="l" rtl="0">
              <a:spcBef>
                <a:spcPts val="360"/>
              </a:spcBef>
              <a:buClr>
                <a:srgbClr val="D8D8D8"/>
              </a:buClr>
              <a:buFont typeface="Arial"/>
              <a:buChar char="•"/>
              <a:defRPr/>
            </a:lvl3pPr>
            <a:lvl4pPr marL="1600200" indent="-127000" algn="l" rtl="0">
              <a:spcBef>
                <a:spcPts val="320"/>
              </a:spcBef>
              <a:buClr>
                <a:srgbClr val="D8D8D8"/>
              </a:buClr>
              <a:buFont typeface="Arial"/>
              <a:buChar char="–"/>
              <a:defRPr/>
            </a:lvl4pPr>
            <a:lvl5pPr marL="2057400" indent="-127000" algn="l" rtl="0">
              <a:spcBef>
                <a:spcPts val="320"/>
              </a:spcBef>
              <a:buClr>
                <a:srgbClr val="D8D8D8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7689100" y="653891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0"/>
            <a:ext cx="9233407" cy="692505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393344" y="1736366"/>
            <a:ext cx="4497197" cy="20862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393344" y="4081757"/>
            <a:ext cx="4497196" cy="1179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360"/>
              </a:spcBef>
              <a:buClr>
                <a:srgbClr val="BFBFBF"/>
              </a:buClr>
              <a:buFont typeface="Arial"/>
              <a:buNone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14" name="Shape 14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883" y="1736366"/>
            <a:ext cx="2733731" cy="58091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7686864" y="653891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0"/>
            <a:ext cx="9144000" cy="99536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5916"/>
            <a:ext cx="8229600" cy="1000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41300" algn="l" rtl="0">
              <a:spcBef>
                <a:spcPts val="320"/>
              </a:spcBef>
              <a:buClr>
                <a:srgbClr val="7F7F7F"/>
              </a:buClr>
              <a:buFont typeface="Arial"/>
              <a:buChar char="•"/>
              <a:defRPr/>
            </a:lvl1pPr>
            <a:lvl2pPr marL="742950" marR="0" indent="-196850" algn="l" rtl="0">
              <a:spcBef>
                <a:spcPts val="280"/>
              </a:spcBef>
              <a:buClr>
                <a:srgbClr val="7F7F7F"/>
              </a:buClr>
              <a:buFont typeface="Arial"/>
              <a:buChar char="–"/>
              <a:defRPr/>
            </a:lvl2pPr>
            <a:lvl3pPr marL="1143000" marR="0" indent="-152400" algn="l" rtl="0">
              <a:spcBef>
                <a:spcPts val="240"/>
              </a:spcBef>
              <a:buClr>
                <a:srgbClr val="7F7F7F"/>
              </a:buClr>
              <a:buFont typeface="Arial"/>
              <a:buChar char="•"/>
              <a:defRPr/>
            </a:lvl3pPr>
            <a:lvl4pPr marL="1600200" marR="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–"/>
              <a:defRPr/>
            </a:lvl4pPr>
            <a:lvl5pPr marL="2057400" marR="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7602334" y="649264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29" name="Shape 29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435622" y="6395223"/>
            <a:ext cx="1264135" cy="2268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0"/>
            <a:ext cx="1390469" cy="686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1697591" y="274637"/>
            <a:ext cx="6989207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005288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1697591" y="1600200"/>
            <a:ext cx="6989207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41300" algn="l" rtl="0">
              <a:spcBef>
                <a:spcPts val="320"/>
              </a:spcBef>
              <a:buClr>
                <a:srgbClr val="7F7F7F"/>
              </a:buClr>
              <a:buFont typeface="Arial"/>
              <a:buChar char="•"/>
              <a:defRPr/>
            </a:lvl1pPr>
            <a:lvl2pPr marL="742950" marR="0" indent="-196850" algn="l" rtl="0">
              <a:spcBef>
                <a:spcPts val="280"/>
              </a:spcBef>
              <a:buClr>
                <a:srgbClr val="7F7F7F"/>
              </a:buClr>
              <a:buFont typeface="Arial"/>
              <a:buChar char="–"/>
              <a:defRPr/>
            </a:lvl2pPr>
            <a:lvl3pPr marL="1143000" marR="0" indent="-152400" algn="l" rtl="0">
              <a:spcBef>
                <a:spcPts val="240"/>
              </a:spcBef>
              <a:buClr>
                <a:srgbClr val="7F7F7F"/>
              </a:buClr>
              <a:buFont typeface="Arial"/>
              <a:buChar char="•"/>
              <a:defRPr/>
            </a:lvl3pPr>
            <a:lvl4pPr marL="1600200" marR="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–"/>
              <a:defRPr/>
            </a:lvl4pPr>
            <a:lvl5pPr marL="2057400" marR="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1697591" y="6356350"/>
            <a:ext cx="89320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61663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128764" y="6492875"/>
            <a:ext cx="101523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43" name="Shape 43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435622" y="6395223"/>
            <a:ext cx="1264135" cy="2268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Shape 5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0"/>
            <a:ext cx="9233407" cy="692505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19689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3681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90500" algn="l" rtl="0">
              <a:spcBef>
                <a:spcPts val="480"/>
              </a:spcBef>
              <a:buClr>
                <a:srgbClr val="D8D8D8"/>
              </a:buClr>
              <a:buFont typeface="Arial"/>
              <a:buChar char="•"/>
              <a:defRPr/>
            </a:lvl1pPr>
            <a:lvl2pPr marL="742950" marR="0" indent="-158750" algn="l" rtl="0">
              <a:spcBef>
                <a:spcPts val="400"/>
              </a:spcBef>
              <a:buClr>
                <a:srgbClr val="D8D8D8"/>
              </a:buClr>
              <a:buFont typeface="Arial"/>
              <a:buChar char="–"/>
              <a:defRPr/>
            </a:lvl2pPr>
            <a:lvl3pPr marL="1143000" marR="0" indent="-114300" algn="l" rtl="0">
              <a:spcBef>
                <a:spcPts val="360"/>
              </a:spcBef>
              <a:buClr>
                <a:srgbClr val="D8D8D8"/>
              </a:buClr>
              <a:buFont typeface="Arial"/>
              <a:buChar char="•"/>
              <a:defRPr/>
            </a:lvl3pPr>
            <a:lvl4pPr marL="1600200" marR="0" indent="-127000" algn="l" rtl="0">
              <a:spcBef>
                <a:spcPts val="320"/>
              </a:spcBef>
              <a:buClr>
                <a:srgbClr val="D8D8D8"/>
              </a:buClr>
              <a:buFont typeface="Arial"/>
              <a:buChar char="–"/>
              <a:defRPr/>
            </a:lvl4pPr>
            <a:lvl5pPr marL="2057400" marR="0" indent="-127000" algn="l" rtl="0">
              <a:spcBef>
                <a:spcPts val="320"/>
              </a:spcBef>
              <a:buClr>
                <a:srgbClr val="D8D8D8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56" name="Shape 56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431067" y="6378630"/>
            <a:ext cx="1266760" cy="26918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7686864" y="653891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hyperlink" Target="file:///D:\JPPAP\Deviation%20-%20Action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pn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3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45.jpeg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762000" y="1736366"/>
            <a:ext cx="8128540" cy="20862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lvl="0">
              <a:buSzPct val="25000"/>
            </a:pPr>
            <a:r>
              <a:rPr lang="en-US" altLang="zh-CN" sz="3600" b="1" dirty="0" smtClean="0">
                <a:solidFill>
                  <a:schemeClr val="bg1"/>
                </a:solidFill>
                <a:ea typeface="SimSun" pitchFamily="2" charset="-122"/>
              </a:rPr>
              <a:t>Jabil Piece Parts Approval Process (JPPAP) </a:t>
            </a:r>
            <a:r>
              <a:rPr lang="en-US" sz="3600" b="1" i="0" u="none" strike="noStrike" cap="none" baseline="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lang="en-US" sz="3600" b="1" i="0" u="none" strike="noStrike" cap="none" baseline="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/>
          <p:nvPr/>
        </p:nvSpPr>
        <p:spPr>
          <a:xfrm>
            <a:off x="5334000" y="4081757"/>
            <a:ext cx="3886200" cy="11791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ct val="25000"/>
              <a:buFont typeface="Arial"/>
              <a:buNone/>
            </a:pPr>
            <a:r>
              <a:rPr lang="en-US" sz="2400" dirty="0" err="1" smtClean="0">
                <a:solidFill>
                  <a:srgbClr val="BFBFBF"/>
                </a:solidFill>
              </a:rPr>
              <a:t>Norhissam</a:t>
            </a:r>
            <a:r>
              <a:rPr lang="en-US" sz="2400" dirty="0" smtClean="0">
                <a:solidFill>
                  <a:srgbClr val="BFBFBF"/>
                </a:solidFill>
              </a:rPr>
              <a:t> </a:t>
            </a:r>
            <a:r>
              <a:rPr lang="en-US" sz="2400" dirty="0" err="1" smtClean="0">
                <a:solidFill>
                  <a:srgbClr val="BFBFBF"/>
                </a:solidFill>
              </a:rPr>
              <a:t>Hasbullah</a:t>
            </a:r>
            <a:endParaRPr lang="en-US" sz="2400" dirty="0" smtClean="0">
              <a:solidFill>
                <a:srgbClr val="BFBFBF"/>
              </a:solidFill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ct val="25000"/>
              <a:buFont typeface="Arial"/>
              <a:buNone/>
            </a:pPr>
            <a:r>
              <a:rPr lang="en-US" sz="2400" dirty="0" smtClean="0">
                <a:solidFill>
                  <a:srgbClr val="BFBFBF"/>
                </a:solidFill>
              </a:rPr>
              <a:t>March </a:t>
            </a:r>
            <a:r>
              <a:rPr lang="en-US" sz="2400" b="0" i="0" u="none" strike="noStrike" cap="none" baseline="0" dirty="0" smtClean="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2016</a:t>
            </a:r>
            <a:endParaRPr lang="en-US" sz="2400" b="0" i="0" u="none" strike="noStrike" cap="none" baseline="0" dirty="0">
              <a:solidFill>
                <a:srgbClr val="BFBFB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PPAP Submission Level Table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04798" y="990592"/>
          <a:ext cx="5867404" cy="5638817"/>
        </p:xfrm>
        <a:graphic>
          <a:graphicData uri="http://schemas.openxmlformats.org/drawingml/2006/table">
            <a:tbl>
              <a:tblPr/>
              <a:tblGrid>
                <a:gridCol w="2724149"/>
                <a:gridCol w="628651"/>
                <a:gridCol w="628651"/>
                <a:gridCol w="628651"/>
                <a:gridCol w="628651"/>
                <a:gridCol w="628651"/>
              </a:tblGrid>
              <a:tr h="27883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Submission Level</a:t>
                      </a: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sng" strike="noStrike">
                          <a:solidFill>
                            <a:srgbClr val="000000"/>
                          </a:solidFill>
                          <a:latin typeface="宋体"/>
                        </a:rPr>
                        <a:t>Requirement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sng" strike="noStrike">
                          <a:solidFill>
                            <a:srgbClr val="000000"/>
                          </a:solidFill>
                          <a:latin typeface="宋体"/>
                        </a:rPr>
                        <a:t>Level 1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sng" strike="noStrike">
                          <a:solidFill>
                            <a:srgbClr val="000000"/>
                          </a:solidFill>
                          <a:latin typeface="宋体"/>
                        </a:rPr>
                        <a:t>Level 2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sng" strike="noStrike">
                          <a:solidFill>
                            <a:srgbClr val="000000"/>
                          </a:solidFill>
                          <a:latin typeface="宋体"/>
                        </a:rPr>
                        <a:t>Level 3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sng" strike="noStrike">
                          <a:solidFill>
                            <a:srgbClr val="000000"/>
                          </a:solidFill>
                          <a:latin typeface="宋体"/>
                        </a:rPr>
                        <a:t>Level 4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sng" strike="noStrike">
                          <a:solidFill>
                            <a:srgbClr val="000000"/>
                          </a:solidFill>
                          <a:latin typeface="宋体"/>
                        </a:rPr>
                        <a:t>Level 5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Feasibility Reports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Packaging proposal for customer approval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Authorized Engineering Change Documents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Customer Engineering Approval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Process Flow Diagram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Process FMEA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Control Plan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Measurement Systems Analysis (MSA)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Dimensional Results/FAIR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Material / Performance Test Results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Process Capability Studies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Appearance Approval Report (AAR)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Sample Production Parts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Checking Aids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Drawing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Gauge/Tooling List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Training Skill Matrix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Part Submission Warrant (PSW)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</a:t>
                      </a:r>
                    </a:p>
                  </a:txBody>
                  <a:tcPr marL="5742" marR="5742" marT="57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26"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0367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 = The supplier shall submit designated product approval activity and retain a copy of records or documentation items at appropriate locations including manufacturing.</a:t>
                      </a: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926"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0367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R = Supplier shall retain at appropriate locations, including manufacturing, and make readily available to Jabil representative upon request.</a:t>
                      </a: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926"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26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* = If applicable or required.</a:t>
                      </a:r>
                    </a:p>
                  </a:txBody>
                  <a:tcPr marL="5742" marR="5742" marT="57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2" name="群組 21"/>
          <p:cNvGrpSpPr/>
          <p:nvPr/>
        </p:nvGrpSpPr>
        <p:grpSpPr>
          <a:xfrm>
            <a:off x="3733800" y="1447800"/>
            <a:ext cx="5410200" cy="1443973"/>
            <a:chOff x="3733800" y="1447800"/>
            <a:chExt cx="5410200" cy="1443973"/>
          </a:xfrm>
        </p:grpSpPr>
        <p:sp>
          <p:nvSpPr>
            <p:cNvPr id="5" name="Oval 34"/>
            <p:cNvSpPr>
              <a:spLocks noChangeArrowheads="1"/>
            </p:cNvSpPr>
            <p:nvPr/>
          </p:nvSpPr>
          <p:spPr bwMode="auto">
            <a:xfrm>
              <a:off x="3733800" y="1828800"/>
              <a:ext cx="1066800" cy="533400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grpSp>
          <p:nvGrpSpPr>
            <p:cNvPr id="6" name="Group 19"/>
            <p:cNvGrpSpPr>
              <a:grpSpLocks/>
            </p:cNvGrpSpPr>
            <p:nvPr/>
          </p:nvGrpSpPr>
          <p:grpSpPr bwMode="auto">
            <a:xfrm>
              <a:off x="6172200" y="1447800"/>
              <a:ext cx="2971800" cy="1443973"/>
              <a:chOff x="3360" y="1488"/>
              <a:chExt cx="2208" cy="1296"/>
            </a:xfrm>
          </p:grpSpPr>
          <p:sp>
            <p:nvSpPr>
              <p:cNvPr id="7" name="AutoShape 17"/>
              <p:cNvSpPr>
                <a:spLocks noChangeArrowheads="1"/>
              </p:cNvSpPr>
              <p:nvPr/>
            </p:nvSpPr>
            <p:spPr bwMode="gray">
              <a:xfrm>
                <a:off x="3360" y="1488"/>
                <a:ext cx="2208" cy="129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>
                      <a:gamma/>
                      <a:tint val="76863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81320" dir="2319588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zh-CN" altLang="zh-CN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8" name="Rectangle 18"/>
              <p:cNvSpPr>
                <a:spLocks noChangeArrowheads="1"/>
              </p:cNvSpPr>
              <p:nvPr/>
            </p:nvSpPr>
            <p:spPr bwMode="gray">
              <a:xfrm>
                <a:off x="3416" y="1503"/>
                <a:ext cx="2121" cy="1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85000"/>
                  </a:lnSpc>
                  <a:spcBef>
                    <a:spcPct val="50000"/>
                  </a:spcBef>
                  <a:buClr>
                    <a:srgbClr val="1F3F5F"/>
                  </a:buClr>
                </a:pPr>
                <a:r>
                  <a:rPr lang="en-US" altLang="zh-CN" b="1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S = </a:t>
                </a: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Supplier shall submit designated product approval activity and retain a copy of records or documentation items at appropriate locations including manufacturing</a:t>
                </a:r>
                <a:endParaRPr lang="en-US" altLang="zh-CN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9" name="Line 28"/>
            <p:cNvSpPr>
              <a:spLocks noChangeShapeType="1"/>
            </p:cNvSpPr>
            <p:nvPr/>
          </p:nvSpPr>
          <p:spPr bwMode="auto">
            <a:xfrm flipH="1">
              <a:off x="4800600" y="2133600"/>
              <a:ext cx="1447800" cy="0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群組 23"/>
          <p:cNvGrpSpPr/>
          <p:nvPr/>
        </p:nvGrpSpPr>
        <p:grpSpPr>
          <a:xfrm>
            <a:off x="3124200" y="4118627"/>
            <a:ext cx="6019800" cy="1443973"/>
            <a:chOff x="3124200" y="4118627"/>
            <a:chExt cx="6019800" cy="1443973"/>
          </a:xfrm>
        </p:grpSpPr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3124200" y="4572000"/>
              <a:ext cx="1066800" cy="533400"/>
            </a:xfrm>
            <a:prstGeom prst="ellips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grpSp>
          <p:nvGrpSpPr>
            <p:cNvPr id="11" name="Group 19"/>
            <p:cNvGrpSpPr>
              <a:grpSpLocks/>
            </p:cNvGrpSpPr>
            <p:nvPr/>
          </p:nvGrpSpPr>
          <p:grpSpPr bwMode="auto">
            <a:xfrm>
              <a:off x="6172200" y="4118627"/>
              <a:ext cx="2971800" cy="1443973"/>
              <a:chOff x="3360" y="1488"/>
              <a:chExt cx="2208" cy="1296"/>
            </a:xfrm>
          </p:grpSpPr>
          <p:sp>
            <p:nvSpPr>
              <p:cNvPr id="12" name="AutoShape 17"/>
              <p:cNvSpPr>
                <a:spLocks noChangeArrowheads="1"/>
              </p:cNvSpPr>
              <p:nvPr/>
            </p:nvSpPr>
            <p:spPr bwMode="gray">
              <a:xfrm>
                <a:off x="3360" y="1488"/>
                <a:ext cx="2208" cy="129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>
                      <a:gamma/>
                      <a:tint val="76863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81320" dir="2319588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zh-CN" altLang="zh-CN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13" name="Rectangle 18"/>
              <p:cNvSpPr>
                <a:spLocks noChangeArrowheads="1"/>
              </p:cNvSpPr>
              <p:nvPr/>
            </p:nvSpPr>
            <p:spPr bwMode="gray">
              <a:xfrm>
                <a:off x="3416" y="1503"/>
                <a:ext cx="2121" cy="1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85000"/>
                  </a:lnSpc>
                  <a:spcBef>
                    <a:spcPct val="50000"/>
                  </a:spcBef>
                  <a:buClr>
                    <a:srgbClr val="1F3F5F"/>
                  </a:buClr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R </a:t>
                </a:r>
                <a:r>
                  <a:rPr lang="en-US" altLang="zh-CN" b="1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= </a:t>
                </a: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Supplier shall retain at appropriate locations, including manufacturing, and make readily available to Jabil representative upon request.</a:t>
                </a:r>
                <a:endParaRPr lang="en-US" altLang="zh-CN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15" name="Line 28"/>
            <p:cNvSpPr>
              <a:spLocks noChangeShapeType="1"/>
            </p:cNvSpPr>
            <p:nvPr/>
          </p:nvSpPr>
          <p:spPr bwMode="auto">
            <a:xfrm flipH="1">
              <a:off x="4191000" y="4800600"/>
              <a:ext cx="1981200" cy="0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群組 22"/>
          <p:cNvGrpSpPr/>
          <p:nvPr/>
        </p:nvGrpSpPr>
        <p:grpSpPr>
          <a:xfrm>
            <a:off x="5029200" y="1905000"/>
            <a:ext cx="4114800" cy="3124200"/>
            <a:chOff x="5029200" y="1905000"/>
            <a:chExt cx="4114800" cy="3124200"/>
          </a:xfrm>
        </p:grpSpPr>
        <p:sp>
          <p:nvSpPr>
            <p:cNvPr id="16" name="Rectangle 36"/>
            <p:cNvSpPr>
              <a:spLocks noChangeArrowheads="1"/>
            </p:cNvSpPr>
            <p:nvPr/>
          </p:nvSpPr>
          <p:spPr bwMode="auto">
            <a:xfrm>
              <a:off x="5029200" y="1905000"/>
              <a:ext cx="381000" cy="3124200"/>
            </a:xfrm>
            <a:prstGeom prst="rect">
              <a:avLst/>
            </a:prstGeom>
            <a:noFill/>
            <a:ln w="254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grpSp>
          <p:nvGrpSpPr>
            <p:cNvPr id="17" name="Group 27"/>
            <p:cNvGrpSpPr>
              <a:grpSpLocks/>
            </p:cNvGrpSpPr>
            <p:nvPr/>
          </p:nvGrpSpPr>
          <p:grpSpPr bwMode="auto">
            <a:xfrm>
              <a:off x="6172200" y="3276600"/>
              <a:ext cx="2971800" cy="609600"/>
              <a:chOff x="1056" y="2976"/>
              <a:chExt cx="2208" cy="1344"/>
            </a:xfrm>
          </p:grpSpPr>
          <p:sp>
            <p:nvSpPr>
              <p:cNvPr id="18" name="AutoShape 25"/>
              <p:cNvSpPr>
                <a:spLocks noChangeArrowheads="1"/>
              </p:cNvSpPr>
              <p:nvPr/>
            </p:nvSpPr>
            <p:spPr bwMode="gray">
              <a:xfrm>
                <a:off x="1056" y="2976"/>
                <a:ext cx="2208" cy="134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>
                      <a:gamma/>
                      <a:tint val="76863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81320" dir="2319588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/>
                <a:endParaRPr lang="zh-CN" altLang="zh-CN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19" name="Rectangle 26"/>
              <p:cNvSpPr>
                <a:spLocks noChangeArrowheads="1"/>
              </p:cNvSpPr>
              <p:nvPr/>
            </p:nvSpPr>
            <p:spPr bwMode="gray">
              <a:xfrm>
                <a:off x="1112" y="3041"/>
                <a:ext cx="2121" cy="6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85000"/>
                  </a:lnSpc>
                  <a:spcBef>
                    <a:spcPct val="50000"/>
                  </a:spcBef>
                  <a:buClr>
                    <a:srgbClr val="1F3F5F"/>
                  </a:buClr>
                </a:pPr>
                <a:r>
                  <a:rPr lang="en-US" altLang="zh-CN" b="1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* </a:t>
                </a: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= If applicable or required.</a:t>
                </a:r>
                <a:endParaRPr lang="en-US" altLang="zh-CN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21" name="Line 28"/>
            <p:cNvSpPr>
              <a:spLocks noChangeShapeType="1"/>
            </p:cNvSpPr>
            <p:nvPr/>
          </p:nvSpPr>
          <p:spPr bwMode="auto">
            <a:xfrm flipH="1">
              <a:off x="5410200" y="3581400"/>
              <a:ext cx="762000" cy="0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Sample Production Parts 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216900" cy="51054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2000" b="1" dirty="0" smtClean="0">
                <a:solidFill>
                  <a:srgbClr val="A50021"/>
                </a:solidFill>
                <a:ea typeface="宋体" charset="-122"/>
              </a:rPr>
              <a:t>Sample production parts </a:t>
            </a:r>
            <a:r>
              <a:rPr lang="en-US" altLang="zh-CN" sz="2000" b="1" u="sng" dirty="0" smtClean="0">
                <a:solidFill>
                  <a:srgbClr val="A50021"/>
                </a:solidFill>
                <a:ea typeface="宋体" charset="-122"/>
              </a:rPr>
              <a:t>MUST</a:t>
            </a:r>
            <a:r>
              <a:rPr lang="en-US" altLang="zh-CN" sz="2000" b="1" dirty="0" smtClean="0">
                <a:solidFill>
                  <a:srgbClr val="A50021"/>
                </a:solidFill>
                <a:ea typeface="宋体" charset="-122"/>
              </a:rPr>
              <a:t> be properly identified </a:t>
            </a:r>
            <a:endParaRPr lang="en-US" altLang="zh-CN" sz="2000" b="1" dirty="0" smtClean="0">
              <a:ea typeface="宋体" charset="-122"/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800" b="1" dirty="0" smtClean="0">
                <a:ea typeface="宋体" charset="-122"/>
              </a:rPr>
              <a:t>Include the following information on the part label: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 smtClean="0">
                <a:ea typeface="宋体" charset="-122"/>
              </a:rPr>
              <a:t>Date parts were packed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 smtClean="0">
                <a:solidFill>
                  <a:schemeClr val="accent2"/>
                </a:solidFill>
                <a:ea typeface="宋体" charset="-122"/>
              </a:rPr>
              <a:t>Jabil part number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 smtClean="0">
                <a:ea typeface="宋体" charset="-122"/>
              </a:rPr>
              <a:t>Quantity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 smtClean="0">
                <a:solidFill>
                  <a:schemeClr val="accent2"/>
                </a:solidFill>
                <a:ea typeface="宋体" charset="-122"/>
              </a:rPr>
              <a:t>Serial number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 smtClean="0">
                <a:ea typeface="宋体" charset="-122"/>
              </a:rPr>
              <a:t>Supplier part number (optional)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 smtClean="0">
                <a:solidFill>
                  <a:schemeClr val="accent2"/>
                </a:solidFill>
                <a:ea typeface="宋体" charset="-122"/>
              </a:rPr>
              <a:t>Part description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 smtClean="0">
                <a:ea typeface="宋体" charset="-122"/>
              </a:rPr>
              <a:t>Country of origin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 smtClean="0">
                <a:solidFill>
                  <a:schemeClr val="accent2"/>
                </a:solidFill>
                <a:ea typeface="宋体" charset="-122"/>
              </a:rPr>
              <a:t>Indication of </a:t>
            </a:r>
            <a:r>
              <a:rPr lang="en-US" altLang="zh-CN" sz="1600" b="1" dirty="0" err="1" smtClean="0">
                <a:solidFill>
                  <a:schemeClr val="accent2"/>
                </a:solidFill>
                <a:ea typeface="宋体" charset="-122"/>
              </a:rPr>
              <a:t>RoHS</a:t>
            </a:r>
            <a:r>
              <a:rPr lang="en-US" altLang="zh-CN" sz="1600" b="1" dirty="0" smtClean="0">
                <a:solidFill>
                  <a:schemeClr val="accent2"/>
                </a:solidFill>
                <a:ea typeface="宋体" charset="-122"/>
              </a:rPr>
              <a:t> compliance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 smtClean="0">
                <a:ea typeface="宋体" charset="-122"/>
              </a:rPr>
              <a:t>Approval markings (UL, CE, etc.) where applicable</a:t>
            </a:r>
          </a:p>
          <a:p>
            <a:pPr lvl="2" eaLnBrk="1" hangingPunct="1"/>
            <a:endParaRPr lang="en-US" altLang="zh-CN" sz="1600" b="1" dirty="0" smtClean="0">
              <a:ea typeface="宋体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PPAP Summary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16900" cy="51054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buClr>
                <a:srgbClr val="A50021"/>
              </a:buClr>
              <a:buFontTx/>
              <a:buChar char="•"/>
              <a:defRPr/>
            </a:pPr>
            <a:r>
              <a:rPr lang="en-US" sz="2000" b="1" dirty="0" smtClean="0"/>
              <a:t>The Production Part Approval Process is an extensive approval process for </a:t>
            </a:r>
            <a:r>
              <a:rPr lang="en-US" sz="2000" b="1" i="1" u="sng" dirty="0" smtClean="0"/>
              <a:t>new or changed</a:t>
            </a:r>
            <a:r>
              <a:rPr lang="en-US" sz="2000" b="1" dirty="0" smtClean="0"/>
              <a:t> designs or processes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>
                <a:srgbClr val="A50021"/>
              </a:buClr>
              <a:buFontTx/>
              <a:buChar char="•"/>
              <a:defRPr/>
            </a:pPr>
            <a:r>
              <a:rPr lang="en-US" sz="2000" b="1" dirty="0" smtClean="0"/>
              <a:t>It is very formalized, so it inevitably causes some administrative work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>
                <a:srgbClr val="A50021"/>
              </a:buClr>
              <a:buFontTx/>
              <a:buChar char="•"/>
              <a:defRPr/>
            </a:pPr>
            <a:r>
              <a:rPr lang="en-US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Later changes to the product or process can be expensive and time-consuming!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title"/>
          </p:nvPr>
        </p:nvSpPr>
        <p:spPr>
          <a:xfrm>
            <a:off x="457200" y="196890"/>
            <a:ext cx="8229600" cy="6220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5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PPAP Status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216900" cy="51054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solidFill>
                  <a:srgbClr val="A50021"/>
                </a:solidFill>
                <a:ea typeface="SimSun" pitchFamily="2" charset="-122"/>
              </a:rPr>
              <a:t>Approved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SimSun" pitchFamily="2" charset="-122"/>
              </a:rPr>
              <a:t>The part meets all Jabil requirements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SimSun" pitchFamily="2" charset="-122"/>
              </a:rPr>
              <a:t>Supplier is authorized to ship production quantities of the part</a:t>
            </a:r>
          </a:p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solidFill>
                  <a:srgbClr val="A50021"/>
                </a:solidFill>
                <a:ea typeface="SimSun" pitchFamily="2" charset="-122"/>
              </a:rPr>
              <a:t>Conditional Approval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SimSun" pitchFamily="2" charset="-122"/>
              </a:rPr>
              <a:t>Permits shipment of part on a limited time or piece quantity basis</a:t>
            </a:r>
          </a:p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solidFill>
                  <a:srgbClr val="A50021"/>
                </a:solidFill>
                <a:ea typeface="SimSun" pitchFamily="2" charset="-122"/>
              </a:rPr>
              <a:t>Rejected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SimSun" pitchFamily="2" charset="-122"/>
              </a:rPr>
              <a:t>The part does not meet Jabil requirements, based on the production lot from which it was taken and/or accompanying documentation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219200" y="5181600"/>
            <a:ext cx="6705600" cy="990600"/>
          </a:xfrm>
          <a:prstGeom prst="rect">
            <a:avLst/>
          </a:prstGeom>
          <a:solidFill>
            <a:srgbClr val="A50021">
              <a:alpha val="23137"/>
            </a:srgbClr>
          </a:solidFill>
          <a:ln w="3810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03225">
              <a:spcBef>
                <a:spcPct val="20000"/>
              </a:spcBef>
              <a:buClr>
                <a:srgbClr val="006600"/>
              </a:buClr>
            </a:pPr>
            <a:r>
              <a:rPr lang="en-US" altLang="zh-CN" sz="2000" b="1" dirty="0">
                <a:latin typeface="Verdana" pitchFamily="34" charset="0"/>
                <a:ea typeface="SimSun" pitchFamily="2" charset="-122"/>
              </a:rPr>
              <a:t>              Production quantities may not be </a:t>
            </a:r>
          </a:p>
          <a:p>
            <a:pPr marL="403225">
              <a:spcBef>
                <a:spcPct val="20000"/>
              </a:spcBef>
              <a:buClr>
                <a:srgbClr val="006600"/>
              </a:buClr>
            </a:pPr>
            <a:r>
              <a:rPr lang="en-US" altLang="zh-CN" sz="2000" b="1" dirty="0">
                <a:latin typeface="Verdana" pitchFamily="34" charset="0"/>
                <a:ea typeface="SimSun" pitchFamily="2" charset="-122"/>
              </a:rPr>
              <a:t>              shipped before </a:t>
            </a:r>
            <a:r>
              <a:rPr lang="en-US" altLang="zh-CN" sz="2000" b="1" dirty="0" smtClean="0">
                <a:latin typeface="Verdana" pitchFamily="34" charset="0"/>
                <a:ea typeface="SimSun" pitchFamily="2" charset="-122"/>
              </a:rPr>
              <a:t>Jabil </a:t>
            </a:r>
            <a:r>
              <a:rPr lang="en-US" altLang="zh-CN" sz="2000" b="1" dirty="0">
                <a:latin typeface="Verdana" pitchFamily="34" charset="0"/>
                <a:ea typeface="SimSun" pitchFamily="2" charset="-122"/>
              </a:rPr>
              <a:t>Approval</a:t>
            </a:r>
          </a:p>
        </p:txBody>
      </p:sp>
      <p:pic>
        <p:nvPicPr>
          <p:cNvPr id="5" name="Picture 4" descr="MCj0434750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5181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Electronic Submission Requirements</a:t>
            </a:r>
            <a:endParaRPr lang="en-US" altLang="zh-CN" sz="2800" dirty="0" smtClean="0">
              <a:solidFill>
                <a:schemeClr val="bg1"/>
              </a:solidFill>
              <a:ea typeface="SimSun" pitchFamily="2" charset="-122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16900" cy="51054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dirty="0" smtClean="0">
                <a:latin typeface="+mn-lt"/>
                <a:ea typeface="Verdana" pitchFamily="34" charset="0"/>
                <a:cs typeface="Verdana" pitchFamily="34" charset="0"/>
              </a:rPr>
              <a:t>Jabil requires that all PPAPs be submitted electronically</a:t>
            </a:r>
          </a:p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dirty="0" smtClean="0">
                <a:latin typeface="+mn-lt"/>
                <a:ea typeface="Verdana" pitchFamily="34" charset="0"/>
                <a:cs typeface="Verdana" pitchFamily="34" charset="0"/>
              </a:rPr>
              <a:t>Submission must be received </a:t>
            </a:r>
            <a:r>
              <a:rPr lang="en-US" altLang="zh-CN" sz="2000" i="1" dirty="0" smtClean="0">
                <a:latin typeface="+mn-lt"/>
                <a:ea typeface="Verdana" pitchFamily="34" charset="0"/>
                <a:cs typeface="Verdana" pitchFamily="34" charset="0"/>
              </a:rPr>
              <a:t>on or prior to</a:t>
            </a:r>
            <a:r>
              <a:rPr lang="en-US" altLang="zh-CN" sz="2000" dirty="0" smtClean="0">
                <a:latin typeface="+mn-lt"/>
                <a:ea typeface="Verdana" pitchFamily="34" charset="0"/>
                <a:cs typeface="Verdana" pitchFamily="34" charset="0"/>
              </a:rPr>
              <a:t> the </a:t>
            </a:r>
            <a:r>
              <a:rPr lang="en-US" altLang="zh-CN" sz="2000" b="1" dirty="0" smtClean="0">
                <a:latin typeface="+mn-lt"/>
                <a:ea typeface="Verdana" pitchFamily="34" charset="0"/>
                <a:cs typeface="Verdana" pitchFamily="34" charset="0"/>
              </a:rPr>
              <a:t>PPAP due date</a:t>
            </a:r>
          </a:p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latin typeface="+mn-lt"/>
                <a:ea typeface="Verdana" pitchFamily="34" charset="0"/>
                <a:cs typeface="Verdana" pitchFamily="34" charset="0"/>
              </a:rPr>
              <a:t>Review and Approval Process:</a:t>
            </a:r>
          </a:p>
          <a:p>
            <a:pPr lvl="1" eaLnBrk="1" hangingPunct="1"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000" dirty="0" smtClean="0">
                <a:latin typeface="+mn-lt"/>
                <a:ea typeface="Verdana" pitchFamily="34" charset="0"/>
                <a:cs typeface="Verdana" pitchFamily="34" charset="0"/>
              </a:rPr>
              <a:t>Jabil will attempt to review and provide feedback within 2 business days</a:t>
            </a:r>
          </a:p>
          <a:p>
            <a:pPr lvl="1" eaLnBrk="1" hangingPunct="1">
              <a:buClr>
                <a:srgbClr val="A50021"/>
              </a:buClr>
              <a:buFontTx/>
              <a:buNone/>
            </a:pPr>
            <a:r>
              <a:rPr lang="en-US" altLang="zh-CN" sz="2000" dirty="0" smtClean="0">
                <a:ea typeface="SimSun" pitchFamily="2" charset="-122"/>
              </a:rPr>
              <a:t>	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905000" y="5181600"/>
            <a:ext cx="5486400" cy="762000"/>
            <a:chOff x="1200" y="3360"/>
            <a:chExt cx="3456" cy="480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200" y="3360"/>
              <a:ext cx="3456" cy="4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76863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zh-CN" altLang="zh-CN" sz="20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gray">
            <a:xfrm>
              <a:off x="1287" y="3427"/>
              <a:ext cx="3321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Jabil </a:t>
              </a:r>
              <a:r>
                <a:rPr lang="en-US" altLang="zh-CN" sz="20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requires all submissions to be electronic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24000" y="2743200"/>
            <a:ext cx="5943600" cy="990600"/>
            <a:chOff x="1152" y="1728"/>
            <a:chExt cx="3744" cy="600"/>
          </a:xfrm>
          <a:solidFill>
            <a:srgbClr val="4514FA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152" y="1728"/>
              <a:ext cx="3734" cy="60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1160" y="1843"/>
              <a:ext cx="3736" cy="3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b="1" dirty="0" smtClean="0">
                  <a:solidFill>
                    <a:schemeClr val="bg1"/>
                  </a:solidFill>
                  <a:ea typeface="SimSun" pitchFamily="2" charset="-122"/>
                </a:rPr>
                <a:t>Part Submission Warrant</a:t>
              </a:r>
              <a:endPara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Part Submission Warrant</a:t>
            </a:r>
            <a:endParaRPr lang="en-US" altLang="zh-CN" sz="2800" dirty="0" smtClean="0">
              <a:solidFill>
                <a:schemeClr val="bg1"/>
              </a:solidFill>
              <a:ea typeface="SimSun" pitchFamily="2" charset="-122"/>
              <a:sym typeface="Cambria"/>
            </a:endParaRPr>
          </a:p>
        </p:txBody>
      </p:sp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304799" y="1142997"/>
          <a:ext cx="4191002" cy="5181597"/>
        </p:xfrm>
        <a:graphic>
          <a:graphicData uri="http://schemas.openxmlformats.org/drawingml/2006/table">
            <a:tbl>
              <a:tblPr/>
              <a:tblGrid>
                <a:gridCol w="475626"/>
                <a:gridCol w="356719"/>
                <a:gridCol w="453676"/>
                <a:gridCol w="409770"/>
                <a:gridCol w="402454"/>
                <a:gridCol w="402454"/>
                <a:gridCol w="402454"/>
                <a:gridCol w="417087"/>
                <a:gridCol w="380502"/>
                <a:gridCol w="490260"/>
              </a:tblGrid>
              <a:tr h="162571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800" b="1" i="0" u="sng" strike="noStrike" dirty="0">
                          <a:latin typeface="Times New Roman"/>
                        </a:rPr>
                        <a:t>Part Submission </a:t>
                      </a:r>
                      <a:endParaRPr lang="en-US" sz="4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5992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400" b="1" i="0" u="none" strike="noStrike">
                          <a:latin typeface="Times New Roman"/>
                        </a:rPr>
                        <a:t>Jabil Production Part Approval Process (JPPAP)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17864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Times New Roman"/>
                        </a:rPr>
                        <a:t>Submission Date: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Times New Roman"/>
                        </a:rPr>
                        <a:t>     Part Description: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300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Times New Roman"/>
                        </a:rPr>
                        <a:t> Part Number: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Revision / ECN: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Times New Roman"/>
                        </a:rPr>
                        <a:t>Project Name: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9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Drawing No /Rev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Times New Roman"/>
                        </a:rPr>
                        <a:t>Drawing Pages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sng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Part Weight </a:t>
                      </a:r>
                      <a:br>
                        <a:rPr lang="en-US" sz="300" b="0" i="0" u="none" strike="noStrike">
                          <a:latin typeface="Times New Roman"/>
                        </a:rPr>
                      </a:br>
                      <a:r>
                        <a:rPr lang="en-US" sz="300" b="0" i="0" u="none" strike="noStrike">
                          <a:latin typeface="Times New Roman"/>
                        </a:rPr>
                        <a:t>(grms):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Runner Weight </a:t>
                      </a:r>
                      <a:br>
                        <a:rPr lang="en-US" sz="300" b="0" i="0" u="none" strike="noStrike">
                          <a:latin typeface="Times New Roman"/>
                        </a:rPr>
                      </a:br>
                      <a:r>
                        <a:rPr lang="en-US" sz="300" b="0" i="0" u="none" strike="noStrike">
                          <a:latin typeface="Times New Roman"/>
                        </a:rPr>
                        <a:t>(grms):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PPAP</a:t>
                      </a:r>
                      <a:br>
                        <a:rPr lang="en-US" sz="300" b="0" i="0" u="none" strike="noStrike">
                          <a:latin typeface="Times New Roman"/>
                        </a:rPr>
                      </a:br>
                      <a:r>
                        <a:rPr lang="en-US" sz="300" b="0" i="0" u="none" strike="noStrike">
                          <a:latin typeface="Times New Roman"/>
                        </a:rPr>
                        <a:t>Level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5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Arial"/>
                        </a:rPr>
                        <a:t>Details of Submission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59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400" b="1" i="0" u="none" strike="noStrike">
                          <a:latin typeface="Times New Roman"/>
                        </a:rPr>
                        <a:t>Supplier Information and Declaration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37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Name: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Submitted By: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37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Address: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37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Location: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 New Roman"/>
                        </a:rPr>
                        <a:t>Reviewed By: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3759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79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Submission Reason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Submission </a:t>
                      </a:r>
                      <a:r>
                        <a:rPr lang="en-US" sz="4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Documentation</a:t>
                      </a:r>
                      <a:r>
                        <a:rPr lang="en-US" sz="3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Need for this Submission</a:t>
                      </a:r>
                      <a:br>
                        <a:rPr lang="en-US" sz="3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</a:br>
                      <a:r>
                        <a:rPr lang="en-US" sz="3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(Y/N) 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3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Re-Submitted(Change)/ Initial Submission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1928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Times New Roman"/>
                        </a:rPr>
                        <a:t>Initial Submission</a:t>
                      </a:r>
                      <a:endParaRPr lang="en-US" sz="4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Sample(s)  /  AAR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128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Times New Roman"/>
                        </a:rPr>
                        <a:t>Engineering Change(s)</a:t>
                      </a:r>
                      <a:endParaRPr lang="en-US" sz="4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Capability Study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599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      Tooling:Transfer, Replacement, Refurbishment, or additional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Dimensional Evaluation (FAI)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9414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Times New Roman"/>
                        </a:rPr>
                        <a:t>Correction of Discrepancy</a:t>
                      </a:r>
                      <a:endParaRPr lang="en-US" sz="4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Deviation / Action details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535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Change to Optional Material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Gage R&amp;R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535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Change in Part Processing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Process FMEA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9414">
                <a:tc gridSpan="4">
                  <a:txBody>
                    <a:bodyPr/>
                    <a:lstStyle/>
                    <a:p>
                      <a:pPr algn="r" fontAlgn="ctr"/>
                      <a:r>
                        <a:rPr lang="en-US" sz="300" b="0" i="0" u="none" strike="noStrike">
                          <a:latin typeface="Times New Roman"/>
                        </a:rPr>
                        <a:t>Sub-Supplier, Manufacturing or Material Source Change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Process Flow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567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Tooling inactive &gt; 12 Months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Process Management Plan / Org Chart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1082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Dimensional FAI Submission Results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Process Work Instructions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3479">
                <a:tc rowSpan="2" gridSpan="3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Parts / Samples meet all drawing specifications requirements (Tick appropriate box)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Training Skills Metric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7797">
                <a:tc gridSpan="3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Master Gauge / tooling list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34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endParaRPr lang="en-US" sz="400" b="0" i="0" u="none" strike="noStrike"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Control Plan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127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No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RoHS Accomplishment / Information per P/N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1063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sng" strike="noStrike">
                          <a:solidFill>
                            <a:srgbClr val="FFFFFF"/>
                          </a:solidFill>
                          <a:latin typeface="MS Sans Serif"/>
                          <a:hlinkClick r:id="rId4" action="ppaction://hlinkfile"/>
                        </a:rPr>
                        <a:t>Deviation- Action sheet to be completed</a:t>
                      </a:r>
                      <a:endParaRPr lang="en-US" sz="300" b="1" i="0" u="sng" strike="noStrike">
                        <a:solidFill>
                          <a:srgbClr val="FFFFFF"/>
                        </a:solidFill>
                        <a:latin typeface="MS Sans Serif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Times New Roman"/>
                        </a:rPr>
                        <a:t>Other (Define Below)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sng" strike="noStrike">
                          <a:solidFill>
                            <a:srgbClr val="0000FF"/>
                          </a:solidFill>
                          <a:latin typeface="MS Sans Serif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7517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Arial"/>
                        </a:rPr>
                        <a:t>Parts are cosmetically acceptable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3479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Yes</a:t>
                      </a:r>
                      <a:endParaRPr lang="en-US" sz="400" b="0" i="0" u="none" strike="noStrike"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Arial"/>
                        </a:rPr>
                        <a:t>No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1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400" b="1" i="0" u="none" strike="noStrike">
                          <a:latin typeface="Times New Roman"/>
                        </a:rPr>
                        <a:t>Is each Customer Tool properly tagged and numbered 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Arial"/>
                        </a:rPr>
                        <a:t>Yes</a:t>
                      </a:r>
                      <a:endParaRPr lang="en-US" sz="400" b="0" i="0" u="none" strike="noStrike"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Arial"/>
                        </a:rPr>
                        <a:t>No</a:t>
                      </a:r>
                      <a:endParaRPr lang="en-US" sz="400" b="0" i="0" u="none" strike="noStrike"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Arial"/>
                        </a:rPr>
                        <a:t>Tool Order No.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285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Print Name: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latin typeface="Times New Roman"/>
                        </a:rPr>
                        <a:t>Title: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latin typeface="Times New Roman"/>
                        </a:rPr>
                        <a:t>Phone: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latin typeface="Times New Roman"/>
                        </a:rPr>
                        <a:t>Fax: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59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751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400" b="1" i="0" u="none" strike="noStrike">
                          <a:latin typeface="Times New Roman"/>
                        </a:rPr>
                        <a:t>Supplier Authorized Signature: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latin typeface="Times New Roman"/>
                        </a:rPr>
                        <a:t>Email: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latin typeface="Times New Roman"/>
                        </a:rPr>
                        <a:t>Date: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59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3759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400" b="1" i="0" u="none" strike="noStrike">
                          <a:latin typeface="Times New Roman"/>
                        </a:rPr>
                        <a:t>Supplier Comments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34121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3479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 New Roman"/>
                        </a:rPr>
                        <a:t>Submission Sign Off ( Jabil / Customer)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941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Approval Status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517">
                <a:tc>
                  <a:txBody>
                    <a:bodyPr/>
                    <a:lstStyle/>
                    <a:p>
                      <a:pPr algn="l" fontAlgn="t"/>
                      <a:r>
                        <a:rPr lang="en-US" sz="300" b="1" i="0" u="none" strike="noStrike">
                          <a:latin typeface="Times New Roman"/>
                        </a:rPr>
                        <a:t>Approved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Jabil Quality / Engineering - Site (Signature)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Date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1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300" b="1" i="0" u="none" strike="noStrike">
                          <a:latin typeface="Times New Roman"/>
                        </a:rPr>
                        <a:t>Rejected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Printed Name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751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300" b="1" i="0" u="none" strike="noStrike">
                          <a:latin typeface="Times New Roman"/>
                        </a:rPr>
                        <a:t>Conditional Approval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Customer Quality / Engineering (Signature).   "Not Mandatory"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5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Arial"/>
                        </a:rPr>
                        <a:t>Approved / Agreed Run Rate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Printed Name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Date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7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4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0058">
                <a:tc gridSpan="4">
                  <a:txBody>
                    <a:bodyPr/>
                    <a:lstStyle/>
                    <a:p>
                      <a:pPr algn="ctr" fontAlgn="t"/>
                      <a:r>
                        <a:rPr lang="en-US" sz="300" b="1" i="0" u="none" strike="noStrike">
                          <a:latin typeface="Times New Roman"/>
                        </a:rPr>
                        <a:t>Ref Deviation / Action sheet for Reject / Conditional Approval / Details fo Conditional Approval :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Comments: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59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59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 dirty="0">
                          <a:latin typeface="Times New Roman"/>
                        </a:rPr>
                        <a:t>Form00-MT80-1000-00801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6" name="Picture 54" descr="Jabil_FullColorLogo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143000"/>
            <a:ext cx="761999" cy="24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9" name="Group 22"/>
          <p:cNvGrpSpPr>
            <a:grpSpLocks/>
          </p:cNvGrpSpPr>
          <p:nvPr/>
        </p:nvGrpSpPr>
        <p:grpSpPr bwMode="auto">
          <a:xfrm>
            <a:off x="4572000" y="5181600"/>
            <a:ext cx="4213225" cy="1219200"/>
            <a:chOff x="2880" y="3264"/>
            <a:chExt cx="2654" cy="768"/>
          </a:xfrm>
        </p:grpSpPr>
        <p:sp>
          <p:nvSpPr>
            <p:cNvPr id="80" name="Rectangle 9"/>
            <p:cNvSpPr>
              <a:spLocks noChangeArrowheads="1"/>
            </p:cNvSpPr>
            <p:nvPr/>
          </p:nvSpPr>
          <p:spPr bwMode="auto">
            <a:xfrm>
              <a:off x="3237" y="3408"/>
              <a:ext cx="2297" cy="522"/>
            </a:xfrm>
            <a:prstGeom prst="rect">
              <a:avLst/>
            </a:prstGeom>
            <a:solidFill>
              <a:srgbClr val="A50021">
                <a:alpha val="23137"/>
              </a:srgbClr>
            </a:solidFill>
            <a:ln w="38100" algn="ctr">
              <a:solidFill>
                <a:srgbClr val="A5002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403225">
                <a:spcBef>
                  <a:spcPct val="20000"/>
                </a:spcBef>
                <a:buClr>
                  <a:srgbClr val="006600"/>
                </a:buClr>
              </a:pPr>
              <a:r>
                <a:rPr lang="en-US" altLang="zh-CN" sz="1600">
                  <a:latin typeface="Verdana" pitchFamily="34" charset="0"/>
                  <a:ea typeface="SimSun" pitchFamily="2" charset="-122"/>
                </a:rPr>
                <a:t>Now, let’s take a closer look</a:t>
              </a:r>
            </a:p>
          </p:txBody>
        </p:sp>
        <p:pic>
          <p:nvPicPr>
            <p:cNvPr id="81" name="Picture 10" descr="magnify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80" y="3264"/>
              <a:ext cx="645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" name="Text Box 12"/>
          <p:cNvSpPr txBox="1">
            <a:spLocks noChangeArrowheads="1"/>
          </p:cNvSpPr>
          <p:nvPr/>
        </p:nvSpPr>
        <p:spPr bwMode="auto">
          <a:xfrm>
            <a:off x="4765675" y="1062038"/>
            <a:ext cx="4149725" cy="18335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eaLnBrk="0" hangingPunct="0"/>
            <a:r>
              <a:rPr lang="en-US" altLang="zh-CN" b="1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rPr>
              <a:t>What is It?</a:t>
            </a:r>
          </a:p>
          <a:p>
            <a:pPr marL="177800" indent="-177800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SimSun" pitchFamily="2" charset="-122"/>
              </a:rPr>
              <a:t>Document required for all newly tooled or revised products in which the supplier confirms that inspections and tests on production parts show conformance to </a:t>
            </a:r>
            <a:r>
              <a:rPr lang="en-US" altLang="zh-CN" sz="1600" dirty="0" smtClean="0">
                <a:latin typeface="Verdana" pitchFamily="34" charset="0"/>
                <a:ea typeface="SimSun" pitchFamily="2" charset="-122"/>
              </a:rPr>
              <a:t>Jabil </a:t>
            </a:r>
            <a:r>
              <a:rPr lang="en-US" altLang="zh-CN" sz="1600" dirty="0">
                <a:latin typeface="Verdana" pitchFamily="34" charset="0"/>
                <a:ea typeface="SimSun" pitchFamily="2" charset="-122"/>
              </a:rPr>
              <a:t>requirements</a:t>
            </a:r>
          </a:p>
        </p:txBody>
      </p:sp>
      <p:grpSp>
        <p:nvGrpSpPr>
          <p:cNvPr id="83" name="Group 14"/>
          <p:cNvGrpSpPr>
            <a:grpSpLocks/>
          </p:cNvGrpSpPr>
          <p:nvPr/>
        </p:nvGrpSpPr>
        <p:grpSpPr bwMode="auto">
          <a:xfrm>
            <a:off x="4786313" y="2909888"/>
            <a:ext cx="4162425" cy="1528762"/>
            <a:chOff x="3111" y="1361"/>
            <a:chExt cx="2622" cy="963"/>
          </a:xfrm>
        </p:grpSpPr>
        <p:sp>
          <p:nvSpPr>
            <p:cNvPr id="84" name="Text Box 15"/>
            <p:cNvSpPr txBox="1">
              <a:spLocks noChangeArrowheads="1"/>
            </p:cNvSpPr>
            <p:nvPr/>
          </p:nvSpPr>
          <p:spPr bwMode="auto">
            <a:xfrm>
              <a:off x="3119" y="1496"/>
              <a:ext cx="2614" cy="82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Used to :</a:t>
              </a:r>
            </a:p>
            <a:p>
              <a:pPr lvl="1" indent="-228600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 document part approval</a:t>
              </a:r>
            </a:p>
            <a:p>
              <a:pPr lvl="1" indent="-228600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 provide key information</a:t>
              </a:r>
            </a:p>
            <a:p>
              <a:pPr lvl="1" indent="-228600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 declare that the parts meet specification</a:t>
              </a:r>
            </a:p>
          </p:txBody>
        </p:sp>
        <p:sp>
          <p:nvSpPr>
            <p:cNvPr id="86" name="Text Box 17"/>
            <p:cNvSpPr txBox="1">
              <a:spLocks noChangeArrowheads="1"/>
            </p:cNvSpPr>
            <p:nvPr/>
          </p:nvSpPr>
          <p:spPr bwMode="auto">
            <a:xfrm>
              <a:off x="3111" y="1361"/>
              <a:ext cx="1445" cy="19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b="1" u="sng" dirty="0">
                  <a:solidFill>
                    <a:srgbClr val="4514FA"/>
                  </a:solidFill>
                  <a:latin typeface="Verdana" pitchFamily="34" charset="0"/>
                  <a:ea typeface="SimSun" pitchFamily="2" charset="-122"/>
                </a:rPr>
                <a:t>Objective or Purpose</a:t>
              </a:r>
              <a:endParaRPr lang="en-US" altLang="zh-CN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endParaRPr>
            </a:p>
          </p:txBody>
        </p:sp>
      </p:grpSp>
      <p:sp>
        <p:nvSpPr>
          <p:cNvPr id="88" name="Text Box 19"/>
          <p:cNvSpPr txBox="1">
            <a:spLocks noChangeArrowheads="1"/>
          </p:cNvSpPr>
          <p:nvPr/>
        </p:nvSpPr>
        <p:spPr bwMode="auto">
          <a:xfrm>
            <a:off x="4805363" y="4570413"/>
            <a:ext cx="3946525" cy="5539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0" hangingPunct="0"/>
            <a:r>
              <a:rPr lang="en-US" altLang="zh-CN" b="1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rPr>
              <a:t>When to Use It</a:t>
            </a:r>
          </a:p>
          <a:p>
            <a:pPr marL="174625" indent="-174625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SimSun" pitchFamily="2" charset="-122"/>
              </a:rPr>
              <a:t>Prior to shipping production parts</a:t>
            </a:r>
            <a:endParaRPr lang="en-US" altLang="zh-CN" sz="1600" b="1" dirty="0">
              <a:latin typeface="Verdana" pitchFamily="34" charset="0"/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Part Submission Warrant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9" y="1666876"/>
            <a:ext cx="8763001" cy="325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群組 17"/>
          <p:cNvGrpSpPr/>
          <p:nvPr/>
        </p:nvGrpSpPr>
        <p:grpSpPr>
          <a:xfrm>
            <a:off x="228600" y="2667000"/>
            <a:ext cx="3124200" cy="3048000"/>
            <a:chOff x="228600" y="2667000"/>
            <a:chExt cx="3124200" cy="3048000"/>
          </a:xfrm>
        </p:grpSpPr>
        <p:sp>
          <p:nvSpPr>
            <p:cNvPr id="6" name="Line 57"/>
            <p:cNvSpPr>
              <a:spLocks noChangeShapeType="1"/>
            </p:cNvSpPr>
            <p:nvPr/>
          </p:nvSpPr>
          <p:spPr bwMode="auto">
            <a:xfrm flipV="1">
              <a:off x="1752600" y="2667000"/>
              <a:ext cx="0" cy="2133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" name="群組 9"/>
            <p:cNvGrpSpPr/>
            <p:nvPr/>
          </p:nvGrpSpPr>
          <p:grpSpPr>
            <a:xfrm>
              <a:off x="228600" y="4800600"/>
              <a:ext cx="3124200" cy="914400"/>
              <a:chOff x="228600" y="3429000"/>
              <a:chExt cx="3124200" cy="914400"/>
            </a:xfrm>
          </p:grpSpPr>
          <p:sp>
            <p:nvSpPr>
              <p:cNvPr id="8" name="AutoShape 50"/>
              <p:cNvSpPr>
                <a:spLocks noChangeArrowheads="1"/>
              </p:cNvSpPr>
              <p:nvPr/>
            </p:nvSpPr>
            <p:spPr bwMode="auto">
              <a:xfrm>
                <a:off x="228600" y="3429000"/>
                <a:ext cx="3124200" cy="9144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3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Submission Date</a:t>
                </a:r>
                <a:endParaRPr lang="en-US" sz="1300" b="1" u="sng" dirty="0">
                  <a:solidFill>
                    <a:schemeClr val="bg1"/>
                  </a:solidFill>
                  <a:latin typeface="Verdana" pitchFamily="34" charset="0"/>
                </a:endParaRPr>
              </a:p>
              <a:p>
                <a:pPr eaLnBrk="0" hangingPunct="0">
                  <a:defRPr/>
                </a:pPr>
                <a:r>
                  <a:rPr lang="en-US" sz="1300" b="1" dirty="0">
                    <a:solidFill>
                      <a:schemeClr val="bg1"/>
                    </a:solidFill>
                    <a:latin typeface="Verdana" pitchFamily="34" charset="0"/>
                  </a:rPr>
                  <a:t>Enter </a:t>
                </a: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the date when the </a:t>
                </a:r>
              </a:p>
              <a:p>
                <a:pPr eaLnBrk="0" hangingPunct="0">
                  <a:defRPr/>
                </a:pP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PSW was submitted</a:t>
                </a:r>
                <a:endParaRPr lang="en-US" sz="13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9" name="AutoShape 51"/>
              <p:cNvSpPr>
                <a:spLocks noChangeArrowheads="1"/>
              </p:cNvSpPr>
              <p:nvPr/>
            </p:nvSpPr>
            <p:spPr bwMode="auto">
              <a:xfrm>
                <a:off x="262021" y="3505200"/>
                <a:ext cx="3014579" cy="807427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</p:grpSp>
      <p:grpSp>
        <p:nvGrpSpPr>
          <p:cNvPr id="20" name="群組 19"/>
          <p:cNvGrpSpPr/>
          <p:nvPr/>
        </p:nvGrpSpPr>
        <p:grpSpPr>
          <a:xfrm>
            <a:off x="3962400" y="2667000"/>
            <a:ext cx="3124200" cy="3048000"/>
            <a:chOff x="3962400" y="2667000"/>
            <a:chExt cx="3124200" cy="3048000"/>
          </a:xfrm>
        </p:grpSpPr>
        <p:grpSp>
          <p:nvGrpSpPr>
            <p:cNvPr id="15" name="群組 9"/>
            <p:cNvGrpSpPr/>
            <p:nvPr/>
          </p:nvGrpSpPr>
          <p:grpSpPr>
            <a:xfrm>
              <a:off x="3962400" y="4800600"/>
              <a:ext cx="3124200" cy="914400"/>
              <a:chOff x="304800" y="1295400"/>
              <a:chExt cx="3124200" cy="914400"/>
            </a:xfrm>
          </p:grpSpPr>
          <p:sp>
            <p:nvSpPr>
              <p:cNvPr id="16" name="AutoShape 50"/>
              <p:cNvSpPr>
                <a:spLocks noChangeArrowheads="1"/>
              </p:cNvSpPr>
              <p:nvPr/>
            </p:nvSpPr>
            <p:spPr bwMode="auto">
              <a:xfrm>
                <a:off x="304800" y="1295400"/>
                <a:ext cx="3124200" cy="9144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3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Part Description</a:t>
                </a:r>
                <a:endParaRPr lang="en-US" sz="1300" b="1" u="sng" dirty="0">
                  <a:solidFill>
                    <a:schemeClr val="bg1"/>
                  </a:solidFill>
                  <a:latin typeface="Verdana" pitchFamily="34" charset="0"/>
                </a:endParaRPr>
              </a:p>
              <a:p>
                <a:pPr eaLnBrk="0" hangingPunct="0">
                  <a:defRPr/>
                </a:pPr>
                <a:r>
                  <a:rPr lang="en-US" sz="1300" b="1" dirty="0">
                    <a:solidFill>
                      <a:schemeClr val="bg1"/>
                    </a:solidFill>
                    <a:latin typeface="Verdana" pitchFamily="34" charset="0"/>
                  </a:rPr>
                  <a:t>Enter </a:t>
                </a: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the Part Description </a:t>
                </a:r>
              </a:p>
              <a:p>
                <a:pPr eaLnBrk="0" hangingPunct="0">
                  <a:defRPr/>
                </a:pP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defined in drawing</a:t>
                </a:r>
                <a:endParaRPr lang="en-US" sz="13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17" name="AutoShape 51"/>
              <p:cNvSpPr>
                <a:spLocks noChangeArrowheads="1"/>
              </p:cNvSpPr>
              <p:nvPr/>
            </p:nvSpPr>
            <p:spPr bwMode="auto">
              <a:xfrm>
                <a:off x="359611" y="1351085"/>
                <a:ext cx="3014579" cy="807427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19" name="Line 57"/>
            <p:cNvSpPr>
              <a:spLocks noChangeShapeType="1"/>
            </p:cNvSpPr>
            <p:nvPr/>
          </p:nvSpPr>
          <p:spPr bwMode="auto">
            <a:xfrm flipV="1">
              <a:off x="5410200" y="2667000"/>
              <a:ext cx="0" cy="2133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7" name="群組 26"/>
          <p:cNvGrpSpPr/>
          <p:nvPr/>
        </p:nvGrpSpPr>
        <p:grpSpPr>
          <a:xfrm>
            <a:off x="457200" y="2971800"/>
            <a:ext cx="3886200" cy="2971800"/>
            <a:chOff x="457200" y="2971800"/>
            <a:chExt cx="3886200" cy="2971800"/>
          </a:xfrm>
        </p:grpSpPr>
        <p:grpSp>
          <p:nvGrpSpPr>
            <p:cNvPr id="21" name="群組 20"/>
            <p:cNvGrpSpPr/>
            <p:nvPr/>
          </p:nvGrpSpPr>
          <p:grpSpPr>
            <a:xfrm>
              <a:off x="457200" y="2971800"/>
              <a:ext cx="3124200" cy="2971800"/>
              <a:chOff x="3962400" y="2743200"/>
              <a:chExt cx="3124200" cy="2971800"/>
            </a:xfrm>
          </p:grpSpPr>
          <p:grpSp>
            <p:nvGrpSpPr>
              <p:cNvPr id="22" name="群組 9"/>
              <p:cNvGrpSpPr/>
              <p:nvPr/>
            </p:nvGrpSpPr>
            <p:grpSpPr>
              <a:xfrm>
                <a:off x="3962400" y="4800600"/>
                <a:ext cx="3124200" cy="914400"/>
                <a:chOff x="304800" y="1295400"/>
                <a:chExt cx="3124200" cy="914400"/>
              </a:xfrm>
            </p:grpSpPr>
            <p:sp>
              <p:nvSpPr>
                <p:cNvPr id="24" name="AutoShape 50"/>
                <p:cNvSpPr>
                  <a:spLocks noChangeArrowheads="1"/>
                </p:cNvSpPr>
                <p:nvPr/>
              </p:nvSpPr>
              <p:spPr bwMode="auto">
                <a:xfrm>
                  <a:off x="304800" y="1295400"/>
                  <a:ext cx="312420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Part Number / Revision</a:t>
                  </a:r>
                  <a:endParaRPr lang="en-US" sz="1300" b="1" u="sng" dirty="0">
                    <a:solidFill>
                      <a:schemeClr val="bg1"/>
                    </a:solidFill>
                    <a:latin typeface="Verdana" pitchFamily="34" charset="0"/>
                  </a:endParaRPr>
                </a:p>
                <a:p>
                  <a:pPr eaLnBrk="0" hangingPunct="0">
                    <a:defRPr/>
                  </a:pPr>
                  <a:r>
                    <a:rPr lang="en-US" sz="1300" b="1" dirty="0">
                      <a:solidFill>
                        <a:schemeClr val="bg1"/>
                      </a:solidFill>
                      <a:latin typeface="Verdana" pitchFamily="34" charset="0"/>
                    </a:rPr>
                    <a:t>Enter </a:t>
                  </a: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the Jabil Part Number, 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And Revision / ECN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25" name="AutoShape 51"/>
                <p:cNvSpPr>
                  <a:spLocks noChangeArrowheads="1"/>
                </p:cNvSpPr>
                <p:nvPr/>
              </p:nvSpPr>
              <p:spPr bwMode="auto">
                <a:xfrm>
                  <a:off x="359611" y="1351085"/>
                  <a:ext cx="3014579" cy="807427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23" name="Line 57"/>
              <p:cNvSpPr>
                <a:spLocks noChangeShapeType="1"/>
              </p:cNvSpPr>
              <p:nvPr/>
            </p:nvSpPr>
            <p:spPr bwMode="auto">
              <a:xfrm flipV="1">
                <a:off x="5410200" y="2743200"/>
                <a:ext cx="0" cy="20574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6" name="Line 57"/>
            <p:cNvSpPr>
              <a:spLocks noChangeShapeType="1"/>
            </p:cNvSpPr>
            <p:nvPr/>
          </p:nvSpPr>
          <p:spPr bwMode="auto">
            <a:xfrm flipV="1">
              <a:off x="1981200" y="3048000"/>
              <a:ext cx="2362200" cy="19812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" name="群組 27"/>
          <p:cNvGrpSpPr/>
          <p:nvPr/>
        </p:nvGrpSpPr>
        <p:grpSpPr>
          <a:xfrm>
            <a:off x="4114800" y="3048000"/>
            <a:ext cx="3124200" cy="2895600"/>
            <a:chOff x="3962400" y="2819400"/>
            <a:chExt cx="3124200" cy="2895600"/>
          </a:xfrm>
        </p:grpSpPr>
        <p:grpSp>
          <p:nvGrpSpPr>
            <p:cNvPr id="29" name="群組 9"/>
            <p:cNvGrpSpPr/>
            <p:nvPr/>
          </p:nvGrpSpPr>
          <p:grpSpPr>
            <a:xfrm>
              <a:off x="3962400" y="4800600"/>
              <a:ext cx="3124200" cy="914400"/>
              <a:chOff x="304800" y="1295400"/>
              <a:chExt cx="3124200" cy="914400"/>
            </a:xfrm>
          </p:grpSpPr>
          <p:sp>
            <p:nvSpPr>
              <p:cNvPr id="31" name="AutoShape 50"/>
              <p:cNvSpPr>
                <a:spLocks noChangeArrowheads="1"/>
              </p:cNvSpPr>
              <p:nvPr/>
            </p:nvSpPr>
            <p:spPr bwMode="auto">
              <a:xfrm>
                <a:off x="304800" y="1295400"/>
                <a:ext cx="3124200" cy="9144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3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Project Name</a:t>
                </a:r>
                <a:endParaRPr lang="en-US" sz="1300" b="1" u="sng" dirty="0">
                  <a:solidFill>
                    <a:schemeClr val="bg1"/>
                  </a:solidFill>
                  <a:latin typeface="Verdana" pitchFamily="34" charset="0"/>
                </a:endParaRPr>
              </a:p>
              <a:p>
                <a:pPr eaLnBrk="0" hangingPunct="0">
                  <a:defRPr/>
                </a:pPr>
                <a:r>
                  <a:rPr lang="en-US" sz="1300" b="1" dirty="0">
                    <a:solidFill>
                      <a:schemeClr val="bg1"/>
                    </a:solidFill>
                    <a:latin typeface="Verdana" pitchFamily="34" charset="0"/>
                  </a:rPr>
                  <a:t>Enter </a:t>
                </a: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the Project Name</a:t>
                </a:r>
                <a:endParaRPr lang="en-US" sz="13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32" name="AutoShape 51"/>
              <p:cNvSpPr>
                <a:spLocks noChangeArrowheads="1"/>
              </p:cNvSpPr>
              <p:nvPr/>
            </p:nvSpPr>
            <p:spPr bwMode="auto">
              <a:xfrm>
                <a:off x="359611" y="1351085"/>
                <a:ext cx="3014579" cy="807427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30" name="Line 57"/>
            <p:cNvSpPr>
              <a:spLocks noChangeShapeType="1"/>
            </p:cNvSpPr>
            <p:nvPr/>
          </p:nvSpPr>
          <p:spPr bwMode="auto">
            <a:xfrm flipV="1">
              <a:off x="5410200" y="2819400"/>
              <a:ext cx="1295400" cy="19812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3" name="群組 32"/>
          <p:cNvGrpSpPr/>
          <p:nvPr/>
        </p:nvGrpSpPr>
        <p:grpSpPr>
          <a:xfrm>
            <a:off x="685800" y="3276600"/>
            <a:ext cx="3886200" cy="2971800"/>
            <a:chOff x="457200" y="2971800"/>
            <a:chExt cx="3886200" cy="2971800"/>
          </a:xfrm>
        </p:grpSpPr>
        <p:grpSp>
          <p:nvGrpSpPr>
            <p:cNvPr id="34" name="群組 20"/>
            <p:cNvGrpSpPr/>
            <p:nvPr/>
          </p:nvGrpSpPr>
          <p:grpSpPr>
            <a:xfrm>
              <a:off x="457200" y="2971800"/>
              <a:ext cx="3200400" cy="2971800"/>
              <a:chOff x="3962400" y="2743200"/>
              <a:chExt cx="3200400" cy="2971800"/>
            </a:xfrm>
          </p:grpSpPr>
          <p:grpSp>
            <p:nvGrpSpPr>
              <p:cNvPr id="36" name="群組 9"/>
              <p:cNvGrpSpPr/>
              <p:nvPr/>
            </p:nvGrpSpPr>
            <p:grpSpPr>
              <a:xfrm>
                <a:off x="3962400" y="4800600"/>
                <a:ext cx="3200400" cy="914400"/>
                <a:chOff x="304800" y="1295400"/>
                <a:chExt cx="3200400" cy="914400"/>
              </a:xfrm>
            </p:grpSpPr>
            <p:sp>
              <p:nvSpPr>
                <p:cNvPr id="38" name="AutoShape 50"/>
                <p:cNvSpPr>
                  <a:spLocks noChangeArrowheads="1"/>
                </p:cNvSpPr>
                <p:nvPr/>
              </p:nvSpPr>
              <p:spPr bwMode="auto">
                <a:xfrm>
                  <a:off x="304800" y="1295400"/>
                  <a:ext cx="320040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Drawing No/Rev, Drawing Pages</a:t>
                  </a:r>
                  <a:endParaRPr lang="en-US" sz="1300" b="1" u="sng" dirty="0">
                    <a:solidFill>
                      <a:schemeClr val="bg1"/>
                    </a:solidFill>
                    <a:latin typeface="Verdana" pitchFamily="34" charset="0"/>
                  </a:endParaRPr>
                </a:p>
                <a:p>
                  <a:pPr eaLnBrk="0" hangingPunct="0">
                    <a:defRPr/>
                  </a:pPr>
                  <a:r>
                    <a:rPr lang="en-US" sz="1300" b="1" dirty="0">
                      <a:solidFill>
                        <a:schemeClr val="bg1"/>
                      </a:solidFill>
                      <a:latin typeface="Verdana" pitchFamily="34" charset="0"/>
                    </a:rPr>
                    <a:t>Enter </a:t>
                  </a: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the Drawing No, Drawing 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Pages information.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39" name="AutoShape 51"/>
                <p:cNvSpPr>
                  <a:spLocks noChangeArrowheads="1"/>
                </p:cNvSpPr>
                <p:nvPr/>
              </p:nvSpPr>
              <p:spPr bwMode="auto">
                <a:xfrm>
                  <a:off x="359611" y="1351085"/>
                  <a:ext cx="3069389" cy="807427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37" name="Line 57"/>
              <p:cNvSpPr>
                <a:spLocks noChangeShapeType="1"/>
              </p:cNvSpPr>
              <p:nvPr/>
            </p:nvSpPr>
            <p:spPr bwMode="auto">
              <a:xfrm flipV="1">
                <a:off x="5410200" y="2743200"/>
                <a:ext cx="0" cy="20574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5" name="Line 57"/>
            <p:cNvSpPr>
              <a:spLocks noChangeShapeType="1"/>
            </p:cNvSpPr>
            <p:nvPr/>
          </p:nvSpPr>
          <p:spPr bwMode="auto">
            <a:xfrm flipV="1">
              <a:off x="1981200" y="3048000"/>
              <a:ext cx="2362200" cy="19812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0" name="群組 39"/>
          <p:cNvGrpSpPr/>
          <p:nvPr/>
        </p:nvGrpSpPr>
        <p:grpSpPr>
          <a:xfrm>
            <a:off x="4343400" y="3733800"/>
            <a:ext cx="3276600" cy="2438400"/>
            <a:chOff x="457200" y="3505200"/>
            <a:chExt cx="3276600" cy="2438400"/>
          </a:xfrm>
        </p:grpSpPr>
        <p:grpSp>
          <p:nvGrpSpPr>
            <p:cNvPr id="41" name="群組 20"/>
            <p:cNvGrpSpPr/>
            <p:nvPr/>
          </p:nvGrpSpPr>
          <p:grpSpPr>
            <a:xfrm>
              <a:off x="457200" y="3505200"/>
              <a:ext cx="3200400" cy="2438400"/>
              <a:chOff x="3962400" y="3276600"/>
              <a:chExt cx="3200400" cy="2438400"/>
            </a:xfrm>
          </p:grpSpPr>
          <p:grpSp>
            <p:nvGrpSpPr>
              <p:cNvPr id="43" name="群組 9"/>
              <p:cNvGrpSpPr/>
              <p:nvPr/>
            </p:nvGrpSpPr>
            <p:grpSpPr>
              <a:xfrm>
                <a:off x="3962400" y="4800600"/>
                <a:ext cx="3200400" cy="914400"/>
                <a:chOff x="304800" y="1295400"/>
                <a:chExt cx="3200400" cy="914400"/>
              </a:xfrm>
            </p:grpSpPr>
            <p:sp>
              <p:nvSpPr>
                <p:cNvPr id="45" name="AutoShape 50"/>
                <p:cNvSpPr>
                  <a:spLocks noChangeArrowheads="1"/>
                </p:cNvSpPr>
                <p:nvPr/>
              </p:nvSpPr>
              <p:spPr bwMode="auto">
                <a:xfrm>
                  <a:off x="304800" y="1295400"/>
                  <a:ext cx="320040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Part Weight / Runner Weight</a:t>
                  </a:r>
                  <a:endParaRPr lang="en-US" sz="1300" b="1" u="sng" dirty="0">
                    <a:solidFill>
                      <a:schemeClr val="bg1"/>
                    </a:solidFill>
                    <a:latin typeface="Verdana" pitchFamily="34" charset="0"/>
                  </a:endParaRPr>
                </a:p>
                <a:p>
                  <a:pPr eaLnBrk="0" hangingPunct="0">
                    <a:defRPr/>
                  </a:pPr>
                  <a:r>
                    <a:rPr lang="en-US" sz="1300" b="1" dirty="0">
                      <a:solidFill>
                        <a:schemeClr val="bg1"/>
                      </a:solidFill>
                      <a:latin typeface="Verdana" pitchFamily="34" charset="0"/>
                    </a:rPr>
                    <a:t>Enter </a:t>
                  </a: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part weight information. 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And runner weight for injection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 molding parts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46" name="AutoShape 51"/>
                <p:cNvSpPr>
                  <a:spLocks noChangeArrowheads="1"/>
                </p:cNvSpPr>
                <p:nvPr/>
              </p:nvSpPr>
              <p:spPr bwMode="auto">
                <a:xfrm>
                  <a:off x="359611" y="1351085"/>
                  <a:ext cx="3069389" cy="807427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44" name="Line 57"/>
              <p:cNvSpPr>
                <a:spLocks noChangeShapeType="1"/>
              </p:cNvSpPr>
              <p:nvPr/>
            </p:nvSpPr>
            <p:spPr bwMode="auto">
              <a:xfrm flipV="1">
                <a:off x="5410200" y="3276600"/>
                <a:ext cx="1066800" cy="15240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2" name="Line 57"/>
            <p:cNvSpPr>
              <a:spLocks noChangeShapeType="1"/>
            </p:cNvSpPr>
            <p:nvPr/>
          </p:nvSpPr>
          <p:spPr bwMode="auto">
            <a:xfrm flipV="1">
              <a:off x="1981200" y="3505200"/>
              <a:ext cx="1752600" cy="15240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7" name="群組 46"/>
          <p:cNvGrpSpPr/>
          <p:nvPr/>
        </p:nvGrpSpPr>
        <p:grpSpPr>
          <a:xfrm>
            <a:off x="4572000" y="3733800"/>
            <a:ext cx="3657600" cy="2667000"/>
            <a:chOff x="3962400" y="3048000"/>
            <a:chExt cx="3657600" cy="2667000"/>
          </a:xfrm>
        </p:grpSpPr>
        <p:grpSp>
          <p:nvGrpSpPr>
            <p:cNvPr id="48" name="群組 9"/>
            <p:cNvGrpSpPr/>
            <p:nvPr/>
          </p:nvGrpSpPr>
          <p:grpSpPr>
            <a:xfrm>
              <a:off x="3962400" y="4800600"/>
              <a:ext cx="3124200" cy="914400"/>
              <a:chOff x="304800" y="1295400"/>
              <a:chExt cx="3124200" cy="914400"/>
            </a:xfrm>
          </p:grpSpPr>
          <p:sp>
            <p:nvSpPr>
              <p:cNvPr id="50" name="AutoShape 50"/>
              <p:cNvSpPr>
                <a:spLocks noChangeArrowheads="1"/>
              </p:cNvSpPr>
              <p:nvPr/>
            </p:nvSpPr>
            <p:spPr bwMode="auto">
              <a:xfrm>
                <a:off x="304800" y="1295400"/>
                <a:ext cx="3124200" cy="9144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3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PPAP Level</a:t>
                </a:r>
                <a:endParaRPr lang="en-US" sz="1300" b="1" u="sng" dirty="0">
                  <a:solidFill>
                    <a:schemeClr val="bg1"/>
                  </a:solidFill>
                  <a:latin typeface="Verdana" pitchFamily="34" charset="0"/>
                </a:endParaRPr>
              </a:p>
              <a:p>
                <a:pPr eaLnBrk="0" hangingPunct="0">
                  <a:defRPr/>
                </a:pP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Enter the defined PPAP </a:t>
                </a:r>
              </a:p>
              <a:p>
                <a:pPr eaLnBrk="0" hangingPunct="0">
                  <a:defRPr/>
                </a:pP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submission level here. </a:t>
                </a:r>
              </a:p>
              <a:p>
                <a:pPr eaLnBrk="0" hangingPunct="0">
                  <a:defRPr/>
                </a:pP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(level 1 ~ level 5)</a:t>
                </a:r>
                <a:endParaRPr lang="en-US" sz="13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51" name="AutoShape 51"/>
              <p:cNvSpPr>
                <a:spLocks noChangeArrowheads="1"/>
              </p:cNvSpPr>
              <p:nvPr/>
            </p:nvSpPr>
            <p:spPr bwMode="auto">
              <a:xfrm>
                <a:off x="359611" y="1351085"/>
                <a:ext cx="3014579" cy="807427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49" name="Line 57"/>
            <p:cNvSpPr>
              <a:spLocks noChangeShapeType="1"/>
            </p:cNvSpPr>
            <p:nvPr/>
          </p:nvSpPr>
          <p:spPr bwMode="auto">
            <a:xfrm flipV="1">
              <a:off x="5410200" y="3048000"/>
              <a:ext cx="2209800" cy="1752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" name="群組 60"/>
          <p:cNvGrpSpPr/>
          <p:nvPr/>
        </p:nvGrpSpPr>
        <p:grpSpPr>
          <a:xfrm>
            <a:off x="914400" y="4191000"/>
            <a:ext cx="3581400" cy="2286000"/>
            <a:chOff x="914400" y="4191000"/>
            <a:chExt cx="3581400" cy="2286000"/>
          </a:xfrm>
        </p:grpSpPr>
        <p:grpSp>
          <p:nvGrpSpPr>
            <p:cNvPr id="52" name="群組 51"/>
            <p:cNvGrpSpPr/>
            <p:nvPr/>
          </p:nvGrpSpPr>
          <p:grpSpPr>
            <a:xfrm>
              <a:off x="914400" y="4191000"/>
              <a:ext cx="3581400" cy="2286000"/>
              <a:chOff x="457200" y="3657600"/>
              <a:chExt cx="3581400" cy="2286000"/>
            </a:xfrm>
          </p:grpSpPr>
          <p:grpSp>
            <p:nvGrpSpPr>
              <p:cNvPr id="53" name="群組 20"/>
              <p:cNvGrpSpPr/>
              <p:nvPr/>
            </p:nvGrpSpPr>
            <p:grpSpPr>
              <a:xfrm>
                <a:off x="457200" y="3657600"/>
                <a:ext cx="3581400" cy="2286000"/>
                <a:chOff x="3962400" y="3429000"/>
                <a:chExt cx="3581400" cy="2286000"/>
              </a:xfrm>
            </p:grpSpPr>
            <p:grpSp>
              <p:nvGrpSpPr>
                <p:cNvPr id="55" name="群組 9"/>
                <p:cNvGrpSpPr/>
                <p:nvPr/>
              </p:nvGrpSpPr>
              <p:grpSpPr>
                <a:xfrm>
                  <a:off x="3962400" y="4800600"/>
                  <a:ext cx="3581400" cy="914400"/>
                  <a:chOff x="304800" y="1295400"/>
                  <a:chExt cx="3581400" cy="914400"/>
                </a:xfrm>
              </p:grpSpPr>
              <p:sp>
                <p:nvSpPr>
                  <p:cNvPr id="57" name="Auto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304800" y="1295400"/>
                    <a:ext cx="3581400" cy="91440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hlink"/>
                      </a:gs>
                      <a:gs pos="100000">
                        <a:schemeClr val="hlink">
                          <a:gamma/>
                          <a:tint val="66667"/>
                          <a:invGamma/>
                        </a:schemeClr>
                      </a:gs>
                    </a:gsLst>
                    <a:lin ang="5400000" scaled="1"/>
                  </a:gradFill>
                  <a:ln w="19050">
                    <a:solidFill>
                      <a:srgbClr val="002163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r>
                      <a:rPr lang="en-US" sz="1300" b="1" u="sng" dirty="0" smtClean="0">
                        <a:solidFill>
                          <a:schemeClr val="bg1"/>
                        </a:solidFill>
                        <a:latin typeface="Verdana" pitchFamily="34" charset="0"/>
                      </a:rPr>
                      <a:t>Supplier Name / Address / Location</a:t>
                    </a:r>
                    <a:endParaRPr lang="en-US" sz="1300" b="1" u="sng" dirty="0">
                      <a:solidFill>
                        <a:schemeClr val="bg1"/>
                      </a:solidFill>
                      <a:latin typeface="Verdana" pitchFamily="34" charset="0"/>
                    </a:endParaRPr>
                  </a:p>
                  <a:p>
                    <a:pPr eaLnBrk="0" hangingPunct="0">
                      <a:defRPr/>
                    </a:pPr>
                    <a:r>
                      <a:rPr lang="en-US" sz="1300" b="1" dirty="0" smtClean="0">
                        <a:solidFill>
                          <a:schemeClr val="bg1"/>
                        </a:solidFill>
                        <a:latin typeface="Verdana" pitchFamily="34" charset="0"/>
                      </a:rPr>
                      <a:t>Enter supplier’s name / address </a:t>
                    </a:r>
                  </a:p>
                  <a:p>
                    <a:pPr eaLnBrk="0" hangingPunct="0">
                      <a:defRPr/>
                    </a:pPr>
                    <a:r>
                      <a:rPr lang="en-US" sz="1300" b="1" dirty="0" smtClean="0">
                        <a:solidFill>
                          <a:schemeClr val="bg1"/>
                        </a:solidFill>
                        <a:latin typeface="Verdana" pitchFamily="34" charset="0"/>
                      </a:rPr>
                      <a:t>/ location information.</a:t>
                    </a:r>
                    <a:endParaRPr lang="en-US" sz="1300" b="1" dirty="0">
                      <a:solidFill>
                        <a:schemeClr val="bg1"/>
                      </a:solidFill>
                      <a:latin typeface="Verdana" pitchFamily="34" charset="0"/>
                    </a:endParaRPr>
                  </a:p>
                </p:txBody>
              </p:sp>
              <p:sp>
                <p:nvSpPr>
                  <p:cNvPr id="58" name="Auto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359611" y="1351085"/>
                    <a:ext cx="3450389" cy="807427"/>
                  </a:xfrm>
                  <a:prstGeom prst="roundRect">
                    <a:avLst>
                      <a:gd name="adj" fmla="val 16667"/>
                    </a:avLst>
                  </a:prstGeom>
                  <a:noFill/>
                  <a:ln w="254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zh-CN">
                      <a:ea typeface="SimSun" pitchFamily="2" charset="-122"/>
                    </a:endParaRPr>
                  </a:p>
                </p:txBody>
              </p:sp>
            </p:grpSp>
            <p:sp>
              <p:nvSpPr>
                <p:cNvPr id="56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5410200" y="3429000"/>
                  <a:ext cx="0" cy="1371600"/>
                </a:xfrm>
                <a:prstGeom prst="line">
                  <a:avLst/>
                </a:prstGeom>
                <a:noFill/>
                <a:ln w="63500">
                  <a:solidFill>
                    <a:srgbClr val="002163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54" name="Line 57"/>
              <p:cNvSpPr>
                <a:spLocks noChangeShapeType="1"/>
              </p:cNvSpPr>
              <p:nvPr/>
            </p:nvSpPr>
            <p:spPr bwMode="auto">
              <a:xfrm flipV="1">
                <a:off x="1981200" y="4114800"/>
                <a:ext cx="1066800" cy="9144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9" name="Line 57"/>
            <p:cNvSpPr>
              <a:spLocks noChangeShapeType="1"/>
            </p:cNvSpPr>
            <p:nvPr/>
          </p:nvSpPr>
          <p:spPr bwMode="auto">
            <a:xfrm flipV="1">
              <a:off x="2362200" y="4419600"/>
              <a:ext cx="609600" cy="12192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7" name="群組 66"/>
          <p:cNvGrpSpPr/>
          <p:nvPr/>
        </p:nvGrpSpPr>
        <p:grpSpPr>
          <a:xfrm>
            <a:off x="4800600" y="4267200"/>
            <a:ext cx="3200400" cy="2362200"/>
            <a:chOff x="457200" y="3581400"/>
            <a:chExt cx="3200400" cy="2362200"/>
          </a:xfrm>
        </p:grpSpPr>
        <p:grpSp>
          <p:nvGrpSpPr>
            <p:cNvPr id="68" name="群組 20"/>
            <p:cNvGrpSpPr/>
            <p:nvPr/>
          </p:nvGrpSpPr>
          <p:grpSpPr>
            <a:xfrm>
              <a:off x="457200" y="3581400"/>
              <a:ext cx="3200400" cy="2362200"/>
              <a:chOff x="3962400" y="3352800"/>
              <a:chExt cx="3200400" cy="2362200"/>
            </a:xfrm>
          </p:grpSpPr>
          <p:grpSp>
            <p:nvGrpSpPr>
              <p:cNvPr id="70" name="群組 9"/>
              <p:cNvGrpSpPr/>
              <p:nvPr/>
            </p:nvGrpSpPr>
            <p:grpSpPr>
              <a:xfrm>
                <a:off x="3962400" y="4800600"/>
                <a:ext cx="3200400" cy="914400"/>
                <a:chOff x="304800" y="1295400"/>
                <a:chExt cx="3200400" cy="914400"/>
              </a:xfrm>
            </p:grpSpPr>
            <p:sp>
              <p:nvSpPr>
                <p:cNvPr id="73" name="AutoShape 50"/>
                <p:cNvSpPr>
                  <a:spLocks noChangeArrowheads="1"/>
                </p:cNvSpPr>
                <p:nvPr/>
              </p:nvSpPr>
              <p:spPr bwMode="auto">
                <a:xfrm>
                  <a:off x="304800" y="1295400"/>
                  <a:ext cx="320040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Submitted By / Reviewed by</a:t>
                  </a:r>
                  <a:endParaRPr lang="en-US" sz="1300" b="1" u="sng" dirty="0">
                    <a:solidFill>
                      <a:schemeClr val="bg1"/>
                    </a:solidFill>
                    <a:latin typeface="Verdana" pitchFamily="34" charset="0"/>
                  </a:endParaRPr>
                </a:p>
                <a:p>
                  <a:pPr eaLnBrk="0" hangingPunct="0">
                    <a:defRPr/>
                  </a:pPr>
                  <a:r>
                    <a:rPr lang="en-US" sz="1300" b="1" dirty="0">
                      <a:solidFill>
                        <a:schemeClr val="bg1"/>
                      </a:solidFill>
                      <a:latin typeface="Verdana" pitchFamily="34" charset="0"/>
                    </a:rPr>
                    <a:t>Enter </a:t>
                  </a: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the responsible people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who submitted / reviewed the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whole PPAP documents.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74" name="AutoShape 51"/>
                <p:cNvSpPr>
                  <a:spLocks noChangeArrowheads="1"/>
                </p:cNvSpPr>
                <p:nvPr/>
              </p:nvSpPr>
              <p:spPr bwMode="auto">
                <a:xfrm>
                  <a:off x="359611" y="1351085"/>
                  <a:ext cx="3069389" cy="807427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72" name="Line 57"/>
              <p:cNvSpPr>
                <a:spLocks noChangeShapeType="1"/>
              </p:cNvSpPr>
              <p:nvPr/>
            </p:nvSpPr>
            <p:spPr bwMode="auto">
              <a:xfrm flipV="1">
                <a:off x="5410200" y="3352800"/>
                <a:ext cx="457200" cy="14478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9" name="Line 57"/>
            <p:cNvSpPr>
              <a:spLocks noChangeShapeType="1"/>
            </p:cNvSpPr>
            <p:nvPr/>
          </p:nvSpPr>
          <p:spPr bwMode="auto">
            <a:xfrm flipV="1">
              <a:off x="1981200" y="3886200"/>
              <a:ext cx="1371600" cy="11430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Part Submission Warrant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1126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227589"/>
            <a:ext cx="7772400" cy="456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群組 11"/>
          <p:cNvGrpSpPr/>
          <p:nvPr/>
        </p:nvGrpSpPr>
        <p:grpSpPr>
          <a:xfrm>
            <a:off x="609600" y="1828800"/>
            <a:ext cx="4724400" cy="2743200"/>
            <a:chOff x="609600" y="1828800"/>
            <a:chExt cx="4724400" cy="2743200"/>
          </a:xfrm>
        </p:grpSpPr>
        <p:grpSp>
          <p:nvGrpSpPr>
            <p:cNvPr id="5" name="群組 20"/>
            <p:cNvGrpSpPr/>
            <p:nvPr/>
          </p:nvGrpSpPr>
          <p:grpSpPr>
            <a:xfrm>
              <a:off x="990600" y="2438400"/>
              <a:ext cx="4343400" cy="2133600"/>
              <a:chOff x="2819400" y="3581400"/>
              <a:chExt cx="4343400" cy="2133600"/>
            </a:xfrm>
          </p:grpSpPr>
          <p:grpSp>
            <p:nvGrpSpPr>
              <p:cNvPr id="7" name="群組 9"/>
              <p:cNvGrpSpPr/>
              <p:nvPr/>
            </p:nvGrpSpPr>
            <p:grpSpPr>
              <a:xfrm>
                <a:off x="3962400" y="4800600"/>
                <a:ext cx="3200400" cy="914400"/>
                <a:chOff x="304800" y="1295400"/>
                <a:chExt cx="3200400" cy="914400"/>
              </a:xfrm>
            </p:grpSpPr>
            <p:sp>
              <p:nvSpPr>
                <p:cNvPr id="9" name="AutoShape 50"/>
                <p:cNvSpPr>
                  <a:spLocks noChangeArrowheads="1"/>
                </p:cNvSpPr>
                <p:nvPr/>
              </p:nvSpPr>
              <p:spPr bwMode="auto">
                <a:xfrm>
                  <a:off x="304800" y="1295400"/>
                  <a:ext cx="320040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Submission Reason</a:t>
                  </a:r>
                  <a:endParaRPr lang="en-US" sz="1300" b="1" u="sng" dirty="0">
                    <a:solidFill>
                      <a:schemeClr val="bg1"/>
                    </a:solidFill>
                    <a:latin typeface="Verdana" pitchFamily="34" charset="0"/>
                  </a:endParaRP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Tick to choose the reason for 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PPAP submission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10" name="AutoShape 51"/>
                <p:cNvSpPr>
                  <a:spLocks noChangeArrowheads="1"/>
                </p:cNvSpPr>
                <p:nvPr/>
              </p:nvSpPr>
              <p:spPr bwMode="auto">
                <a:xfrm>
                  <a:off x="359611" y="1351085"/>
                  <a:ext cx="3069389" cy="807427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8" name="Line 57"/>
              <p:cNvSpPr>
                <a:spLocks noChangeShapeType="1"/>
              </p:cNvSpPr>
              <p:nvPr/>
            </p:nvSpPr>
            <p:spPr bwMode="auto">
              <a:xfrm flipH="1" flipV="1">
                <a:off x="2819400" y="3581400"/>
                <a:ext cx="2590800" cy="12192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609600" y="1828800"/>
              <a:ext cx="381000" cy="1981200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AutoShape 51"/>
          <p:cNvSpPr>
            <a:spLocks noChangeArrowheads="1"/>
          </p:cNvSpPr>
          <p:nvPr/>
        </p:nvSpPr>
        <p:spPr bwMode="auto">
          <a:xfrm>
            <a:off x="5867400" y="5486400"/>
            <a:ext cx="3069389" cy="807427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grpSp>
        <p:nvGrpSpPr>
          <p:cNvPr id="22" name="群組 21"/>
          <p:cNvGrpSpPr/>
          <p:nvPr/>
        </p:nvGrpSpPr>
        <p:grpSpPr>
          <a:xfrm>
            <a:off x="5791200" y="1828800"/>
            <a:ext cx="3200400" cy="4495800"/>
            <a:chOff x="5791200" y="1828800"/>
            <a:chExt cx="3200400" cy="4495800"/>
          </a:xfrm>
        </p:grpSpPr>
        <p:sp>
          <p:nvSpPr>
            <p:cNvPr id="18" name="AutoShape 50"/>
            <p:cNvSpPr>
              <a:spLocks noChangeArrowheads="1"/>
            </p:cNvSpPr>
            <p:nvPr/>
          </p:nvSpPr>
          <p:spPr bwMode="auto">
            <a:xfrm>
              <a:off x="5791200" y="5410200"/>
              <a:ext cx="3200400" cy="9144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u="sng" dirty="0" smtClean="0">
                  <a:solidFill>
                    <a:schemeClr val="bg1"/>
                  </a:solidFill>
                  <a:latin typeface="Verdana" pitchFamily="34" charset="0"/>
                </a:rPr>
                <a:t>Submission Documentation</a:t>
              </a:r>
              <a:endParaRPr lang="en-US" sz="1300" b="1" u="sng" dirty="0">
                <a:solidFill>
                  <a:schemeClr val="bg1"/>
                </a:solidFill>
                <a:latin typeface="Verdana" pitchFamily="34" charset="0"/>
              </a:endParaRP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Choose the documentation need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to submit per the PPAP level 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and SQE requirements.</a:t>
              </a:r>
              <a:endParaRPr lang="en-US" sz="13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17" name="Line 57"/>
            <p:cNvSpPr>
              <a:spLocks noChangeShapeType="1"/>
            </p:cNvSpPr>
            <p:nvPr/>
          </p:nvSpPr>
          <p:spPr bwMode="auto">
            <a:xfrm flipH="1" flipV="1">
              <a:off x="6629400" y="4038600"/>
              <a:ext cx="381000" cy="1371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248400" y="1828800"/>
              <a:ext cx="381000" cy="3505200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7467600" y="1828800"/>
              <a:ext cx="381000" cy="3505200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Line 57"/>
            <p:cNvSpPr>
              <a:spLocks noChangeShapeType="1"/>
            </p:cNvSpPr>
            <p:nvPr/>
          </p:nvSpPr>
          <p:spPr bwMode="auto">
            <a:xfrm flipV="1">
              <a:off x="7086600" y="4038600"/>
              <a:ext cx="381000" cy="1371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3" name="群組 22"/>
          <p:cNvGrpSpPr/>
          <p:nvPr/>
        </p:nvGrpSpPr>
        <p:grpSpPr>
          <a:xfrm>
            <a:off x="1524000" y="4572000"/>
            <a:ext cx="4724400" cy="1981200"/>
            <a:chOff x="609600" y="2971800"/>
            <a:chExt cx="4724400" cy="1981200"/>
          </a:xfrm>
        </p:grpSpPr>
        <p:grpSp>
          <p:nvGrpSpPr>
            <p:cNvPr id="24" name="群組 20"/>
            <p:cNvGrpSpPr/>
            <p:nvPr/>
          </p:nvGrpSpPr>
          <p:grpSpPr>
            <a:xfrm>
              <a:off x="990600" y="3276600"/>
              <a:ext cx="4343400" cy="1676400"/>
              <a:chOff x="2819400" y="4419600"/>
              <a:chExt cx="4343400" cy="1676400"/>
            </a:xfrm>
          </p:grpSpPr>
          <p:grpSp>
            <p:nvGrpSpPr>
              <p:cNvPr id="26" name="群組 9"/>
              <p:cNvGrpSpPr/>
              <p:nvPr/>
            </p:nvGrpSpPr>
            <p:grpSpPr>
              <a:xfrm>
                <a:off x="3962400" y="4800600"/>
                <a:ext cx="3200400" cy="1295400"/>
                <a:chOff x="304800" y="1295400"/>
                <a:chExt cx="3200400" cy="1295400"/>
              </a:xfrm>
            </p:grpSpPr>
            <p:sp>
              <p:nvSpPr>
                <p:cNvPr id="28" name="AutoShape 50"/>
                <p:cNvSpPr>
                  <a:spLocks noChangeArrowheads="1"/>
                </p:cNvSpPr>
                <p:nvPr/>
              </p:nvSpPr>
              <p:spPr bwMode="auto">
                <a:xfrm>
                  <a:off x="304800" y="1295400"/>
                  <a:ext cx="3200400" cy="1295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Dimensional FAI Results</a:t>
                  </a:r>
                  <a:endParaRPr lang="en-US" sz="1300" b="1" u="sng" dirty="0">
                    <a:solidFill>
                      <a:schemeClr val="bg1"/>
                    </a:solidFill>
                    <a:latin typeface="Verdana" pitchFamily="34" charset="0"/>
                  </a:endParaRP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Tick to choose the result of FAI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Results. If any requirements in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drawing is not met, Deviation-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Action sheet must be completed.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29" name="AutoShape 51"/>
                <p:cNvSpPr>
                  <a:spLocks noChangeArrowheads="1"/>
                </p:cNvSpPr>
                <p:nvPr/>
              </p:nvSpPr>
              <p:spPr bwMode="auto">
                <a:xfrm>
                  <a:off x="359611" y="1351085"/>
                  <a:ext cx="3069389" cy="1163515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 flipH="1" flipV="1">
                <a:off x="2819400" y="4419600"/>
                <a:ext cx="2590800" cy="3810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609600" y="2971800"/>
              <a:ext cx="381000" cy="533400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群組 29"/>
          <p:cNvGrpSpPr/>
          <p:nvPr/>
        </p:nvGrpSpPr>
        <p:grpSpPr>
          <a:xfrm>
            <a:off x="685800" y="3276600"/>
            <a:ext cx="5943600" cy="2514600"/>
            <a:chOff x="-609600" y="3657600"/>
            <a:chExt cx="5943600" cy="2514600"/>
          </a:xfrm>
        </p:grpSpPr>
        <p:grpSp>
          <p:nvGrpSpPr>
            <p:cNvPr id="31" name="群組 20"/>
            <p:cNvGrpSpPr/>
            <p:nvPr/>
          </p:nvGrpSpPr>
          <p:grpSpPr>
            <a:xfrm>
              <a:off x="533400" y="3657600"/>
              <a:ext cx="4800600" cy="2286000"/>
              <a:chOff x="2362200" y="4800600"/>
              <a:chExt cx="4800600" cy="2286000"/>
            </a:xfrm>
          </p:grpSpPr>
          <p:grpSp>
            <p:nvGrpSpPr>
              <p:cNvPr id="33" name="群組 9"/>
              <p:cNvGrpSpPr/>
              <p:nvPr/>
            </p:nvGrpSpPr>
            <p:grpSpPr>
              <a:xfrm>
                <a:off x="3657600" y="4800600"/>
                <a:ext cx="3505200" cy="1295400"/>
                <a:chOff x="0" y="1295400"/>
                <a:chExt cx="3505200" cy="1295400"/>
              </a:xfrm>
            </p:grpSpPr>
            <p:sp>
              <p:nvSpPr>
                <p:cNvPr id="35" name="AutoShape 50"/>
                <p:cNvSpPr>
                  <a:spLocks noChangeArrowheads="1"/>
                </p:cNvSpPr>
                <p:nvPr/>
              </p:nvSpPr>
              <p:spPr bwMode="auto">
                <a:xfrm>
                  <a:off x="0" y="1295400"/>
                  <a:ext cx="3505200" cy="1295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Cosmetic</a:t>
                  </a:r>
                  <a:endParaRPr lang="en-US" sz="1300" b="1" u="sng" dirty="0">
                    <a:solidFill>
                      <a:schemeClr val="bg1"/>
                    </a:solidFill>
                    <a:latin typeface="Verdana" pitchFamily="34" charset="0"/>
                  </a:endParaRP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Tick to choose whether the parts’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cosmetic is approved by Jabil 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responsible engineers or not.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36" name="AutoShape 51"/>
                <p:cNvSpPr>
                  <a:spLocks noChangeArrowheads="1"/>
                </p:cNvSpPr>
                <p:nvPr/>
              </p:nvSpPr>
              <p:spPr bwMode="auto">
                <a:xfrm>
                  <a:off x="76201" y="1351085"/>
                  <a:ext cx="3352800" cy="1163515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34" name="Line 57"/>
              <p:cNvSpPr>
                <a:spLocks noChangeShapeType="1"/>
              </p:cNvSpPr>
              <p:nvPr/>
            </p:nvSpPr>
            <p:spPr bwMode="auto">
              <a:xfrm flipH="1">
                <a:off x="2362200" y="6096000"/>
                <a:ext cx="3200400" cy="990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-609600" y="5943600"/>
              <a:ext cx="2133600" cy="228600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Part Submission Warrant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1105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426" y="1276362"/>
            <a:ext cx="7719574" cy="406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群組 3"/>
          <p:cNvGrpSpPr/>
          <p:nvPr/>
        </p:nvGrpSpPr>
        <p:grpSpPr>
          <a:xfrm>
            <a:off x="3733800" y="1295400"/>
            <a:ext cx="3810000" cy="1981200"/>
            <a:chOff x="2438400" y="1676400"/>
            <a:chExt cx="3810000" cy="1981200"/>
          </a:xfrm>
        </p:grpSpPr>
        <p:grpSp>
          <p:nvGrpSpPr>
            <p:cNvPr id="5" name="群組 20"/>
            <p:cNvGrpSpPr/>
            <p:nvPr/>
          </p:nvGrpSpPr>
          <p:grpSpPr>
            <a:xfrm>
              <a:off x="2514600" y="1905000"/>
              <a:ext cx="3505200" cy="1752600"/>
              <a:chOff x="4343400" y="3048000"/>
              <a:chExt cx="3505200" cy="1752600"/>
            </a:xfrm>
          </p:grpSpPr>
          <p:grpSp>
            <p:nvGrpSpPr>
              <p:cNvPr id="7" name="群組 9"/>
              <p:cNvGrpSpPr/>
              <p:nvPr/>
            </p:nvGrpSpPr>
            <p:grpSpPr>
              <a:xfrm>
                <a:off x="4343400" y="3733800"/>
                <a:ext cx="3505200" cy="1066800"/>
                <a:chOff x="685800" y="228600"/>
                <a:chExt cx="3505200" cy="1066800"/>
              </a:xfrm>
            </p:grpSpPr>
            <p:sp>
              <p:nvSpPr>
                <p:cNvPr id="9" name="AutoShape 50"/>
                <p:cNvSpPr>
                  <a:spLocks noChangeArrowheads="1"/>
                </p:cNvSpPr>
                <p:nvPr/>
              </p:nvSpPr>
              <p:spPr bwMode="auto">
                <a:xfrm>
                  <a:off x="685800" y="228600"/>
                  <a:ext cx="3505200" cy="10668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Customer Tool</a:t>
                  </a:r>
                  <a:endParaRPr lang="en-US" sz="1300" b="1" u="sng" dirty="0">
                    <a:solidFill>
                      <a:schemeClr val="bg1"/>
                    </a:solidFill>
                    <a:latin typeface="Verdana" pitchFamily="34" charset="0"/>
                  </a:endParaRP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If the tool was customer property,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tick “Yes”, and fill in the Tool No.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Otherwise, tick “No”.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10" name="AutoShape 51"/>
                <p:cNvSpPr>
                  <a:spLocks noChangeArrowheads="1"/>
                </p:cNvSpPr>
                <p:nvPr/>
              </p:nvSpPr>
              <p:spPr bwMode="auto">
                <a:xfrm>
                  <a:off x="762000" y="304801"/>
                  <a:ext cx="3352800" cy="9144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8" name="Line 57"/>
              <p:cNvSpPr>
                <a:spLocks noChangeShapeType="1"/>
              </p:cNvSpPr>
              <p:nvPr/>
            </p:nvSpPr>
            <p:spPr bwMode="auto">
              <a:xfrm flipV="1">
                <a:off x="6096000" y="3048000"/>
                <a:ext cx="0" cy="7620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2438400" y="1676400"/>
              <a:ext cx="3810000" cy="228600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609600" y="1524000"/>
            <a:ext cx="7772400" cy="2057400"/>
            <a:chOff x="609600" y="1524000"/>
            <a:chExt cx="7772400" cy="2057400"/>
          </a:xfrm>
        </p:grpSpPr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3200400" y="2514600"/>
              <a:ext cx="3505200" cy="10668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u="sng" dirty="0" smtClean="0">
                  <a:solidFill>
                    <a:schemeClr val="bg1"/>
                  </a:solidFill>
                  <a:latin typeface="Verdana" pitchFamily="34" charset="0"/>
                </a:rPr>
                <a:t>Supplier Contact Information</a:t>
              </a:r>
              <a:endParaRPr lang="en-US" sz="1300" b="1" u="sng" dirty="0">
                <a:solidFill>
                  <a:schemeClr val="bg1"/>
                </a:solidFill>
                <a:latin typeface="Verdana" pitchFamily="34" charset="0"/>
              </a:endParaRP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Fill supplier’s contact window 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information and sign here.</a:t>
              </a:r>
              <a:endParaRPr lang="en-US" sz="13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12" name="AutoShape 51"/>
            <p:cNvSpPr>
              <a:spLocks noChangeArrowheads="1"/>
            </p:cNvSpPr>
            <p:nvPr/>
          </p:nvSpPr>
          <p:spPr bwMode="auto">
            <a:xfrm>
              <a:off x="3276600" y="2590801"/>
              <a:ext cx="3352800" cy="9144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13" name="Line 57"/>
            <p:cNvSpPr>
              <a:spLocks noChangeShapeType="1"/>
            </p:cNvSpPr>
            <p:nvPr/>
          </p:nvSpPr>
          <p:spPr bwMode="auto">
            <a:xfrm flipV="1">
              <a:off x="4953000" y="2133600"/>
              <a:ext cx="0" cy="4572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09600" y="1524000"/>
              <a:ext cx="7772400" cy="609600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457200" y="2971800"/>
            <a:ext cx="3505200" cy="3124200"/>
            <a:chOff x="457200" y="1524000"/>
            <a:chExt cx="3505200" cy="2971800"/>
          </a:xfrm>
        </p:grpSpPr>
        <p:sp>
          <p:nvSpPr>
            <p:cNvPr id="18" name="AutoShape 50"/>
            <p:cNvSpPr>
              <a:spLocks noChangeArrowheads="1"/>
            </p:cNvSpPr>
            <p:nvPr/>
          </p:nvSpPr>
          <p:spPr bwMode="auto">
            <a:xfrm>
              <a:off x="457200" y="3352800"/>
              <a:ext cx="3505200" cy="11430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u="sng" dirty="0" smtClean="0">
                  <a:solidFill>
                    <a:schemeClr val="bg1"/>
                  </a:solidFill>
                  <a:latin typeface="Verdana" pitchFamily="34" charset="0"/>
                </a:rPr>
                <a:t>Approval Status</a:t>
              </a:r>
              <a:endParaRPr lang="en-US" sz="1300" b="1" u="sng" dirty="0">
                <a:solidFill>
                  <a:schemeClr val="bg1"/>
                </a:solidFill>
                <a:latin typeface="Verdana" pitchFamily="34" charset="0"/>
              </a:endParaRP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Tick to choose the Approval Status 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by Jabil </a:t>
              </a:r>
              <a:r>
                <a:rPr lang="en-US" sz="1300" b="1" dirty="0" err="1" smtClean="0">
                  <a:solidFill>
                    <a:schemeClr val="bg1"/>
                  </a:solidFill>
                  <a:latin typeface="Verdana" pitchFamily="34" charset="0"/>
                </a:rPr>
                <a:t>Jabil</a:t>
              </a: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 Quality / Engineering.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Or Customer representative,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if applicable.</a:t>
              </a:r>
              <a:endParaRPr lang="en-US" sz="13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19" name="AutoShape 51"/>
            <p:cNvSpPr>
              <a:spLocks noChangeArrowheads="1"/>
            </p:cNvSpPr>
            <p:nvPr/>
          </p:nvSpPr>
          <p:spPr bwMode="auto">
            <a:xfrm>
              <a:off x="533400" y="3429000"/>
              <a:ext cx="3352800" cy="994317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20" name="Line 57"/>
            <p:cNvSpPr>
              <a:spLocks noChangeShapeType="1"/>
            </p:cNvSpPr>
            <p:nvPr/>
          </p:nvSpPr>
          <p:spPr bwMode="auto">
            <a:xfrm flipV="1">
              <a:off x="1905000" y="2819400"/>
              <a:ext cx="0" cy="533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09600" y="1524000"/>
              <a:ext cx="2438400" cy="1295400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群組 21"/>
          <p:cNvGrpSpPr/>
          <p:nvPr/>
        </p:nvGrpSpPr>
        <p:grpSpPr>
          <a:xfrm>
            <a:off x="4953000" y="3124200"/>
            <a:ext cx="3962400" cy="3124200"/>
            <a:chOff x="457200" y="1524000"/>
            <a:chExt cx="3962400" cy="2971800"/>
          </a:xfrm>
        </p:grpSpPr>
        <p:sp>
          <p:nvSpPr>
            <p:cNvPr id="23" name="AutoShape 50"/>
            <p:cNvSpPr>
              <a:spLocks noChangeArrowheads="1"/>
            </p:cNvSpPr>
            <p:nvPr/>
          </p:nvSpPr>
          <p:spPr bwMode="auto">
            <a:xfrm>
              <a:off x="457200" y="3352800"/>
              <a:ext cx="3962400" cy="11430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u="sng" dirty="0" smtClean="0">
                  <a:solidFill>
                    <a:schemeClr val="bg1"/>
                  </a:solidFill>
                  <a:latin typeface="Verdana" pitchFamily="34" charset="0"/>
                </a:rPr>
                <a:t>Submission Sign Off</a:t>
              </a:r>
              <a:endParaRPr lang="en-US" sz="1300" b="1" u="sng" dirty="0">
                <a:solidFill>
                  <a:schemeClr val="bg1"/>
                </a:solidFill>
                <a:latin typeface="Verdana" pitchFamily="34" charset="0"/>
              </a:endParaRP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Sign by Jabil </a:t>
              </a:r>
              <a:r>
                <a:rPr lang="en-US" sz="1300" b="1" dirty="0" err="1" smtClean="0">
                  <a:solidFill>
                    <a:schemeClr val="bg1"/>
                  </a:solidFill>
                  <a:latin typeface="Verdana" pitchFamily="34" charset="0"/>
                </a:rPr>
                <a:t>Jabil</a:t>
              </a: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 Quality / Engineering.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Or Customer representative, if applicable.</a:t>
              </a:r>
              <a:endParaRPr lang="en-US" sz="13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4" name="AutoShape 51"/>
            <p:cNvSpPr>
              <a:spLocks noChangeArrowheads="1"/>
            </p:cNvSpPr>
            <p:nvPr/>
          </p:nvSpPr>
          <p:spPr bwMode="auto">
            <a:xfrm>
              <a:off x="533400" y="3429000"/>
              <a:ext cx="3810000" cy="994317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25" name="Line 57"/>
            <p:cNvSpPr>
              <a:spLocks noChangeShapeType="1"/>
            </p:cNvSpPr>
            <p:nvPr/>
          </p:nvSpPr>
          <p:spPr bwMode="auto">
            <a:xfrm flipV="1">
              <a:off x="2209800" y="2819400"/>
              <a:ext cx="0" cy="533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609600" y="1524000"/>
              <a:ext cx="3276600" cy="1295400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群組 26"/>
          <p:cNvGrpSpPr/>
          <p:nvPr/>
        </p:nvGrpSpPr>
        <p:grpSpPr>
          <a:xfrm>
            <a:off x="2819400" y="4419600"/>
            <a:ext cx="5562600" cy="2209800"/>
            <a:chOff x="-76200" y="2393795"/>
            <a:chExt cx="5562600" cy="2102005"/>
          </a:xfrm>
        </p:grpSpPr>
        <p:sp>
          <p:nvSpPr>
            <p:cNvPr id="28" name="AutoShape 50"/>
            <p:cNvSpPr>
              <a:spLocks noChangeArrowheads="1"/>
            </p:cNvSpPr>
            <p:nvPr/>
          </p:nvSpPr>
          <p:spPr bwMode="auto">
            <a:xfrm>
              <a:off x="-76200" y="3352800"/>
              <a:ext cx="4495800" cy="11430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u="sng" dirty="0" smtClean="0">
                  <a:solidFill>
                    <a:schemeClr val="bg1"/>
                  </a:solidFill>
                  <a:latin typeface="Verdana" pitchFamily="34" charset="0"/>
                </a:rPr>
                <a:t>Ref Deviation / Action sheet</a:t>
              </a:r>
              <a:endParaRPr lang="en-US" sz="1300" b="1" u="sng" dirty="0">
                <a:solidFill>
                  <a:schemeClr val="bg1"/>
                </a:solidFill>
                <a:latin typeface="Verdana" pitchFamily="34" charset="0"/>
              </a:endParaRP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If PPAP is Conditional Approval, details of 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Conditional Approval, such as time limitation, 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or qty limitation should be described. And 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action plan need to be provided.</a:t>
              </a:r>
            </a:p>
          </p:txBody>
        </p:sp>
        <p:sp>
          <p:nvSpPr>
            <p:cNvPr id="29" name="AutoShape 51"/>
            <p:cNvSpPr>
              <a:spLocks noChangeArrowheads="1"/>
            </p:cNvSpPr>
            <p:nvPr/>
          </p:nvSpPr>
          <p:spPr bwMode="auto">
            <a:xfrm>
              <a:off x="0" y="3429000"/>
              <a:ext cx="4343400" cy="994317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30" name="Line 57"/>
            <p:cNvSpPr>
              <a:spLocks noChangeShapeType="1"/>
            </p:cNvSpPr>
            <p:nvPr/>
          </p:nvSpPr>
          <p:spPr bwMode="auto">
            <a:xfrm flipV="1">
              <a:off x="2438400" y="2819400"/>
              <a:ext cx="0" cy="533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609600" y="2393795"/>
              <a:ext cx="4876800" cy="425605"/>
            </a:xfrm>
            <a:prstGeom prst="rect">
              <a:avLst/>
            </a:prstGeom>
            <a:noFill/>
            <a:ln w="38100">
              <a:solidFill>
                <a:srgbClr val="4514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990600" y="2743200"/>
            <a:ext cx="6934200" cy="1219200"/>
            <a:chOff x="624" y="1728"/>
            <a:chExt cx="4368" cy="768"/>
          </a:xfrm>
          <a:solidFill>
            <a:srgbClr val="4514FA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624" y="1728"/>
              <a:ext cx="4356" cy="768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633" y="1776"/>
              <a:ext cx="4359" cy="6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AUTHORIZED ENGINEERING CHANGE DOCUMENTS 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Authorized Engineering Change Documents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16900" cy="5105400"/>
          </a:xfrm>
        </p:spPr>
        <p:txBody>
          <a:bodyPr/>
          <a:lstStyle/>
          <a:p>
            <a:pPr marL="0" eaLnBrk="1" hangingPunct="1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altLang="zh-CN" sz="2200" b="1" dirty="0" smtClean="0">
                <a:ea typeface="SimSun" pitchFamily="2" charset="-122"/>
              </a:rPr>
              <a:t>The supplier shall provide authorized change documents for those changes not yet recorded in the design record, but incorporated in the product, part or tooling, such as:</a:t>
            </a:r>
          </a:p>
          <a:p>
            <a:pPr marL="360000" lvl="2" eaLnBrk="1" hangingPunct="1">
              <a:spcAft>
                <a:spcPts val="9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4514FA"/>
                </a:solidFill>
                <a:ea typeface="SimSun" pitchFamily="2" charset="-122"/>
              </a:rPr>
              <a:t>ECNs </a:t>
            </a:r>
            <a:r>
              <a:rPr lang="en-US" altLang="zh-CN" sz="2000" b="1" i="1" dirty="0" smtClean="0">
                <a:solidFill>
                  <a:srgbClr val="4514FA"/>
                </a:solidFill>
                <a:ea typeface="SimSun" pitchFamily="2" charset="-122"/>
              </a:rPr>
              <a:t>(must be approved, not pending)</a:t>
            </a:r>
          </a:p>
          <a:p>
            <a:pPr marL="360000" lvl="2" eaLnBrk="1" hangingPunct="1">
              <a:spcAft>
                <a:spcPts val="9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000" b="1" dirty="0" smtClean="0">
                <a:ea typeface="SimSun" pitchFamily="2" charset="-122"/>
              </a:rPr>
              <a:t>Specifications</a:t>
            </a:r>
          </a:p>
          <a:p>
            <a:pPr marL="360000" lvl="2" eaLnBrk="1" hangingPunct="1">
              <a:spcAft>
                <a:spcPts val="9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4514FA"/>
                </a:solidFill>
                <a:ea typeface="SimSun" pitchFamily="2" charset="-122"/>
              </a:rPr>
              <a:t>Feasibility studies</a:t>
            </a:r>
          </a:p>
          <a:p>
            <a:pPr marL="360000" lvl="2" eaLnBrk="1" hangingPunct="1">
              <a:spcAft>
                <a:spcPts val="9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000" b="1" dirty="0" smtClean="0">
                <a:ea typeface="SimSun" pitchFamily="2" charset="-122"/>
              </a:rPr>
              <a:t>Supplier change requests</a:t>
            </a:r>
          </a:p>
          <a:p>
            <a:pPr marL="360000" lvl="2" eaLnBrk="1" hangingPunct="1">
              <a:spcAft>
                <a:spcPts val="9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4514FA"/>
                </a:solidFill>
                <a:ea typeface="SimSun" pitchFamily="2" charset="-122"/>
              </a:rPr>
              <a:t>Sub-assembly drawings</a:t>
            </a:r>
          </a:p>
          <a:p>
            <a:pPr marL="360000" lvl="2" eaLnBrk="1" hangingPunct="1">
              <a:spcAft>
                <a:spcPts val="9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chemeClr val="tx1"/>
                </a:solidFill>
                <a:ea typeface="SimSun" pitchFamily="2" charset="-122"/>
              </a:rPr>
              <a:t>Life or reliability testing requirements</a:t>
            </a:r>
          </a:p>
          <a:p>
            <a:pPr eaLnBrk="1" hangingPunct="1"/>
            <a:endParaRPr lang="en-US" altLang="zh-CN" sz="1800" b="1" dirty="0" smtClean="0">
              <a:solidFill>
                <a:schemeClr val="tx1"/>
              </a:solidFill>
              <a:ea typeface="SimSun" pitchFamily="2" charset="-122"/>
            </a:endParaRPr>
          </a:p>
          <a:p>
            <a:pPr eaLnBrk="1" hangingPunct="1"/>
            <a:endParaRPr lang="en-US" altLang="zh-CN" dirty="0" smtClean="0"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What is PPAP?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16900" cy="4876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u="sng" dirty="0" smtClean="0">
                <a:solidFill>
                  <a:srgbClr val="A50021"/>
                </a:solidFill>
                <a:ea typeface="SimSun" pitchFamily="2" charset="-122"/>
              </a:rPr>
              <a:t>P</a:t>
            </a:r>
            <a:r>
              <a:rPr lang="en-US" altLang="zh-CN" sz="2400" b="1" dirty="0" smtClean="0">
                <a:ea typeface="SimSun" pitchFamily="2" charset="-122"/>
              </a:rPr>
              <a:t>roduction </a:t>
            </a:r>
            <a:r>
              <a:rPr lang="en-US" altLang="zh-CN" sz="2400" b="1" u="sng" dirty="0" smtClean="0">
                <a:solidFill>
                  <a:srgbClr val="A50021"/>
                </a:solidFill>
                <a:ea typeface="SimSun" pitchFamily="2" charset="-122"/>
              </a:rPr>
              <a:t>P</a:t>
            </a:r>
            <a:r>
              <a:rPr lang="en-US" altLang="zh-CN" sz="2400" b="1" dirty="0" smtClean="0">
                <a:ea typeface="SimSun" pitchFamily="2" charset="-122"/>
              </a:rPr>
              <a:t>art </a:t>
            </a:r>
            <a:r>
              <a:rPr lang="en-US" altLang="zh-CN" sz="2400" b="1" u="sng" dirty="0" smtClean="0">
                <a:solidFill>
                  <a:srgbClr val="A50021"/>
                </a:solidFill>
                <a:ea typeface="SimSun" pitchFamily="2" charset="-122"/>
              </a:rPr>
              <a:t>A</a:t>
            </a:r>
            <a:r>
              <a:rPr lang="en-US" altLang="zh-CN" sz="2400" b="1" dirty="0" smtClean="0">
                <a:ea typeface="SimSun" pitchFamily="2" charset="-122"/>
              </a:rPr>
              <a:t>pproval </a:t>
            </a:r>
            <a:r>
              <a:rPr lang="en-US" altLang="zh-CN" sz="2400" b="1" u="sng" dirty="0" smtClean="0">
                <a:solidFill>
                  <a:srgbClr val="A50021"/>
                </a:solidFill>
                <a:ea typeface="SimSun" pitchFamily="2" charset="-122"/>
              </a:rPr>
              <a:t>P</a:t>
            </a:r>
            <a:r>
              <a:rPr lang="en-US" altLang="zh-CN" sz="2400" b="1" dirty="0" smtClean="0">
                <a:ea typeface="SimSun" pitchFamily="2" charset="-122"/>
              </a:rPr>
              <a:t>rocess</a:t>
            </a:r>
          </a:p>
          <a:p>
            <a:pPr eaLnBrk="1" hangingPunct="1">
              <a:lnSpc>
                <a:spcPct val="85000"/>
              </a:lnSpc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solidFill>
                  <a:srgbClr val="4514FA"/>
                </a:solidFill>
                <a:ea typeface="SimSun" pitchFamily="2" charset="-122"/>
              </a:rPr>
              <a:t>Standard used to formally reduce risks prior                to product or service release, in a team oriented manner using well established tools and techniques</a:t>
            </a:r>
          </a:p>
          <a:p>
            <a:pPr eaLnBrk="1" hangingPunct="1">
              <a:lnSpc>
                <a:spcPct val="85000"/>
              </a:lnSpc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ea typeface="SimSun" pitchFamily="2" charset="-122"/>
              </a:rPr>
              <a:t>Initially developed by AIAG (Auto Industry Action Group) in 1993 with input from the Big 3 - Ford, Chrysler, and GM </a:t>
            </a:r>
          </a:p>
          <a:p>
            <a:pPr eaLnBrk="1" hangingPunct="1">
              <a:lnSpc>
                <a:spcPct val="85000"/>
              </a:lnSpc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solidFill>
                  <a:srgbClr val="4514FA"/>
                </a:solidFill>
                <a:ea typeface="SimSun" pitchFamily="2" charset="-122"/>
              </a:rPr>
              <a:t>AIAG’s 4</a:t>
            </a:r>
            <a:r>
              <a:rPr lang="en-US" altLang="zh-CN" sz="2400" b="1" baseline="30000" dirty="0" smtClean="0">
                <a:solidFill>
                  <a:srgbClr val="4514FA"/>
                </a:solidFill>
                <a:ea typeface="SimSun" pitchFamily="2" charset="-122"/>
              </a:rPr>
              <a:t>th</a:t>
            </a:r>
            <a:r>
              <a:rPr lang="en-US" altLang="zh-CN" sz="2400" b="1" dirty="0" smtClean="0">
                <a:solidFill>
                  <a:srgbClr val="4514FA"/>
                </a:solidFill>
                <a:ea typeface="SimSun" pitchFamily="2" charset="-122"/>
              </a:rPr>
              <a:t> edition effective June 1, 2006 is the most recent version</a:t>
            </a:r>
          </a:p>
          <a:p>
            <a:pPr eaLnBrk="1" hangingPunct="1">
              <a:lnSpc>
                <a:spcPct val="85000"/>
              </a:lnSpc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ea typeface="SimSun" pitchFamily="2" charset="-122"/>
              </a:rPr>
              <a:t>PPAP has now spread to many different industries beyond automotive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295400" y="2743200"/>
            <a:ext cx="6553200" cy="952500"/>
            <a:chOff x="1152" y="1728"/>
            <a:chExt cx="3744" cy="600"/>
          </a:xfrm>
          <a:solidFill>
            <a:srgbClr val="4514FA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152" y="1728"/>
              <a:ext cx="3734" cy="60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1160" y="1843"/>
              <a:ext cx="3736" cy="36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PROCESS FLOW DIAGRAM 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Process Flow Diagram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957763" y="1033463"/>
            <a:ext cx="4149725" cy="135421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eaLnBrk="0" hangingPunct="0"/>
            <a:r>
              <a:rPr lang="en-US" altLang="zh-CN" sz="1800" b="1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rPr>
              <a:t>What is It?</a:t>
            </a:r>
          </a:p>
          <a:p>
            <a:pPr marL="177800" indent="-177800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SimSun" pitchFamily="2" charset="-122"/>
              </a:rPr>
              <a:t>A visual diagram of the entire process from </a:t>
            </a:r>
            <a:r>
              <a:rPr lang="en-US" altLang="zh-CN" sz="1600" b="1" dirty="0">
                <a:latin typeface="Verdana" pitchFamily="34" charset="0"/>
                <a:ea typeface="SimSun" pitchFamily="2" charset="-122"/>
              </a:rPr>
              <a:t>receiving through shipping, </a:t>
            </a:r>
            <a:r>
              <a:rPr lang="en-US" altLang="zh-CN" sz="1600" dirty="0">
                <a:latin typeface="Verdana" pitchFamily="34" charset="0"/>
                <a:ea typeface="SimSun" pitchFamily="2" charset="-122"/>
              </a:rPr>
              <a:t>including outside processes and services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951413" y="2511424"/>
            <a:ext cx="4149725" cy="2365376"/>
            <a:chOff x="3119" y="1380"/>
            <a:chExt cx="2614" cy="1490"/>
          </a:xfrm>
        </p:grpSpPr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3119" y="1580"/>
              <a:ext cx="2614" cy="129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To help people “see” the real process. Process maps can be used to understand the following characteristics of a process:</a:t>
              </a:r>
            </a:p>
            <a:p>
              <a:pPr lvl="1" indent="-228600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 Set-by-step process linkage</a:t>
              </a:r>
            </a:p>
            <a:p>
              <a:pPr lvl="1" indent="-228600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 Offline activities (measurement, inspection, handling)</a:t>
              </a:r>
            </a:p>
            <a:p>
              <a:pPr lvl="1" indent="-228600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 Rework, scrap</a:t>
              </a: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120" y="1380"/>
              <a:ext cx="1831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SimSun" pitchFamily="2" charset="-122"/>
                </a:rPr>
                <a:t>Objective or Purpose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endParaRPr>
            </a:p>
          </p:txBody>
        </p:sp>
      </p:grp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957763" y="5064204"/>
            <a:ext cx="3946525" cy="110799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0" hangingPunct="0"/>
            <a:r>
              <a:rPr lang="en-US" altLang="zh-CN" sz="1800" b="1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rPr>
              <a:t>When to Use It</a:t>
            </a:r>
          </a:p>
          <a:p>
            <a:pPr marL="174625" indent="-174625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SimSun" pitchFamily="2" charset="-122"/>
              </a:rPr>
              <a:t>To understand how a process is done</a:t>
            </a:r>
          </a:p>
          <a:p>
            <a:pPr marL="174625" indent="-174625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SimSun" pitchFamily="2" charset="-122"/>
              </a:rPr>
              <a:t>Prior to completing the PFMEA</a:t>
            </a:r>
            <a:endParaRPr lang="en-US" altLang="zh-CN" sz="1600" b="1" dirty="0">
              <a:latin typeface="Verdana" pitchFamily="34" charset="0"/>
              <a:ea typeface="SimSun" pitchFamily="2" charset="-122"/>
            </a:endParaRPr>
          </a:p>
        </p:txBody>
      </p: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317500" y="1327150"/>
            <a:ext cx="4254500" cy="2254250"/>
            <a:chOff x="200" y="836"/>
            <a:chExt cx="2680" cy="1420"/>
          </a:xfrm>
        </p:grpSpPr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200" y="836"/>
              <a:ext cx="2680" cy="1420"/>
            </a:xfrm>
            <a:prstGeom prst="rect">
              <a:avLst/>
            </a:prstGeom>
            <a:solidFill>
              <a:srgbClr val="009999">
                <a:alpha val="14902"/>
              </a:srgbClr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graphicFrame>
          <p:nvGraphicFramePr>
            <p:cNvPr id="13" name="Object 14"/>
            <p:cNvGraphicFramePr>
              <a:graphicFrameLocks noChangeAspect="1"/>
            </p:cNvGraphicFramePr>
            <p:nvPr/>
          </p:nvGraphicFramePr>
          <p:xfrm>
            <a:off x="288" y="912"/>
            <a:ext cx="2496" cy="1258"/>
          </p:xfrm>
          <a:graphic>
            <a:graphicData uri="http://schemas.openxmlformats.org/presentationml/2006/ole">
              <p:oleObj spid="_x0000_s102401" name="VISIO" r:id="rId4" imgW="9505440" imgH="4235040" progId="">
                <p:embed/>
              </p:oleObj>
            </a:graphicData>
          </a:graphic>
        </p:graphicFrame>
      </p:grpSp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317500" y="3965575"/>
            <a:ext cx="4254500" cy="2130425"/>
            <a:chOff x="200" y="2498"/>
            <a:chExt cx="2680" cy="1342"/>
          </a:xfrm>
        </p:grpSpPr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200" y="2498"/>
              <a:ext cx="2680" cy="1342"/>
            </a:xfrm>
            <a:prstGeom prst="rect">
              <a:avLst/>
            </a:prstGeom>
            <a:solidFill>
              <a:schemeClr val="tx2">
                <a:lumMod val="75000"/>
                <a:alpha val="30000"/>
              </a:schemeClr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grpSp>
          <p:nvGrpSpPr>
            <p:cNvPr id="16" name="Group 17"/>
            <p:cNvGrpSpPr>
              <a:grpSpLocks/>
            </p:cNvGrpSpPr>
            <p:nvPr/>
          </p:nvGrpSpPr>
          <p:grpSpPr bwMode="auto">
            <a:xfrm>
              <a:off x="459" y="2522"/>
              <a:ext cx="2229" cy="1270"/>
              <a:chOff x="1395" y="1943"/>
              <a:chExt cx="1399" cy="886"/>
            </a:xfrm>
          </p:grpSpPr>
          <p:graphicFrame>
            <p:nvGraphicFramePr>
              <p:cNvPr id="17" name="Object 18"/>
              <p:cNvGraphicFramePr>
                <a:graphicFrameLocks noChangeAspect="1"/>
              </p:cNvGraphicFramePr>
              <p:nvPr/>
            </p:nvGraphicFramePr>
            <p:xfrm>
              <a:off x="1407" y="1979"/>
              <a:ext cx="1332" cy="798"/>
            </p:xfrm>
            <a:graphic>
              <a:graphicData uri="http://schemas.openxmlformats.org/presentationml/2006/ole">
                <p:oleObj spid="_x0000_s102402" name="VISIO" r:id="rId5" imgW="14664960" imgH="8778600" progId="">
                  <p:embed/>
                </p:oleObj>
              </a:graphicData>
            </a:graphic>
          </p:graphicFrame>
          <p:sp>
            <p:nvSpPr>
              <p:cNvPr id="18" name="Rectangle 19"/>
              <p:cNvSpPr>
                <a:spLocks noChangeArrowheads="1"/>
              </p:cNvSpPr>
              <p:nvPr/>
            </p:nvSpPr>
            <p:spPr bwMode="auto">
              <a:xfrm>
                <a:off x="1395" y="1943"/>
                <a:ext cx="1399" cy="88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Process Flow Diagram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5486400" y="3048000"/>
            <a:ext cx="3276600" cy="1066800"/>
            <a:chOff x="3456" y="1920"/>
            <a:chExt cx="2064" cy="864"/>
          </a:xfrm>
        </p:grpSpPr>
        <p:sp>
          <p:nvSpPr>
            <p:cNvPr id="5" name="AutoShape 8"/>
            <p:cNvSpPr>
              <a:spLocks noChangeArrowheads="1"/>
            </p:cNvSpPr>
            <p:nvPr/>
          </p:nvSpPr>
          <p:spPr bwMode="gray">
            <a:xfrm>
              <a:off x="3456" y="1920"/>
              <a:ext cx="2064" cy="864"/>
            </a:xfrm>
            <a:prstGeom prst="roundRect">
              <a:avLst>
                <a:gd name="adj" fmla="val 16667"/>
              </a:avLst>
            </a:prstGeom>
            <a:solidFill>
              <a:srgbClr val="4514FA"/>
            </a:soli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 b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gray">
            <a:xfrm>
              <a:off x="3504" y="1968"/>
              <a:ext cx="1982" cy="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</a:pPr>
              <a:r>
                <a:rPr lang="en-US" altLang="zh-CN" sz="16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The process flow diagram utilizes these symbols to clearly identify each step in the process</a:t>
              </a:r>
            </a:p>
          </p:txBody>
        </p:sp>
      </p:grpSp>
      <p:grpSp>
        <p:nvGrpSpPr>
          <p:cNvPr id="10" name="群組 9"/>
          <p:cNvGrpSpPr/>
          <p:nvPr/>
        </p:nvGrpSpPr>
        <p:grpSpPr>
          <a:xfrm>
            <a:off x="990600" y="1219200"/>
            <a:ext cx="4168775" cy="4953000"/>
            <a:chOff x="1012825" y="1219200"/>
            <a:chExt cx="4168775" cy="4953000"/>
          </a:xfrm>
        </p:grpSpPr>
        <p:pic>
          <p:nvPicPr>
            <p:cNvPr id="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2825" y="1219200"/>
              <a:ext cx="4168775" cy="4953000"/>
            </a:xfrm>
            <a:prstGeom prst="rect">
              <a:avLst/>
            </a:prstGeom>
            <a:noFill/>
            <a:ln w="25400">
              <a:solidFill>
                <a:schemeClr val="hlink"/>
              </a:solidFill>
              <a:miter lim="800000"/>
              <a:headEnd/>
              <a:tailEnd/>
            </a:ln>
          </p:spPr>
        </p:pic>
        <p:sp>
          <p:nvSpPr>
            <p:cNvPr id="9" name="文字方塊 8"/>
            <p:cNvSpPr txBox="1"/>
            <p:nvPr/>
          </p:nvSpPr>
          <p:spPr>
            <a:xfrm>
              <a:off x="1066800" y="1295400"/>
              <a:ext cx="60960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altLang="zh-CN" dirty="0" smtClean="0"/>
            </a:p>
            <a:p>
              <a:endParaRPr lang="zh-CN" altLang="en-US" dirty="0"/>
            </a:p>
          </p:txBody>
        </p:sp>
      </p:grpSp>
      <p:sp>
        <p:nvSpPr>
          <p:cNvPr id="8" name="Line 12"/>
          <p:cNvSpPr>
            <a:spLocks noChangeShapeType="1"/>
          </p:cNvSpPr>
          <p:nvPr/>
        </p:nvSpPr>
        <p:spPr bwMode="auto">
          <a:xfrm flipH="1" flipV="1">
            <a:off x="2438400" y="3200400"/>
            <a:ext cx="3048000" cy="533400"/>
          </a:xfrm>
          <a:prstGeom prst="line">
            <a:avLst/>
          </a:prstGeom>
          <a:noFill/>
          <a:ln w="254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Oval 11"/>
          <p:cNvSpPr>
            <a:spLocks noChangeArrowheads="1"/>
          </p:cNvSpPr>
          <p:nvPr/>
        </p:nvSpPr>
        <p:spPr bwMode="auto">
          <a:xfrm>
            <a:off x="1447800" y="2895600"/>
            <a:ext cx="914400" cy="457200"/>
          </a:xfrm>
          <a:prstGeom prst="ellipse">
            <a:avLst/>
          </a:prstGeom>
          <a:noFill/>
          <a:ln w="25400">
            <a:solidFill>
              <a:srgbClr val="A5002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Process Flow Diagram - Example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685800" y="1063625"/>
            <a:ext cx="7772400" cy="5260975"/>
            <a:chOff x="685800" y="1063625"/>
            <a:chExt cx="7772400" cy="5260975"/>
          </a:xfrm>
        </p:grpSpPr>
        <p:pic>
          <p:nvPicPr>
            <p:cNvPr id="3" name="Picture 234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" y="1063625"/>
              <a:ext cx="7772400" cy="5260975"/>
            </a:xfrm>
            <a:prstGeom prst="rect">
              <a:avLst/>
            </a:prstGeom>
            <a:noFill/>
            <a:ln w="25400">
              <a:solidFill>
                <a:srgbClr val="A50021"/>
              </a:solidFill>
              <a:miter lim="800000"/>
              <a:headEnd/>
              <a:tailEnd/>
            </a:ln>
          </p:spPr>
        </p:pic>
        <p:sp>
          <p:nvSpPr>
            <p:cNvPr id="4" name="Rectangle 2347"/>
            <p:cNvSpPr>
              <a:spLocks noChangeArrowheads="1"/>
            </p:cNvSpPr>
            <p:nvPr/>
          </p:nvSpPr>
          <p:spPr bwMode="auto">
            <a:xfrm>
              <a:off x="4191000" y="1219200"/>
              <a:ext cx="762000" cy="2286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24000" y="2743200"/>
            <a:ext cx="5943600" cy="952500"/>
            <a:chOff x="1152" y="1728"/>
            <a:chExt cx="3744" cy="600"/>
          </a:xfrm>
          <a:solidFill>
            <a:srgbClr val="4514FA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152" y="1728"/>
              <a:ext cx="3734" cy="60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1160" y="1843"/>
              <a:ext cx="3736" cy="36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PROCESS FMEA 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Process FMEA (PFMEA)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3"/>
          <a:srcRect b="9240"/>
          <a:stretch>
            <a:fillRect/>
          </a:stretch>
        </p:blipFill>
        <p:spPr bwMode="auto">
          <a:xfrm>
            <a:off x="637960" y="1223963"/>
            <a:ext cx="7796675" cy="494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PFMEA - Step 1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3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36663"/>
            <a:ext cx="7162800" cy="43894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9400" y="5562600"/>
            <a:ext cx="8686800" cy="1066800"/>
          </a:xfrm>
          <a:noFill/>
        </p:spPr>
        <p:txBody>
          <a:bodyPr lIns="91440"/>
          <a:lstStyle/>
          <a:p>
            <a:pPr marL="231775" indent="-231775" eaLnBrk="1" hangingPunct="1">
              <a:lnSpc>
                <a:spcPct val="100000"/>
              </a:lnSpc>
              <a:spcBef>
                <a:spcPct val="20000"/>
              </a:spcBef>
              <a:buFont typeface="Verdana" pitchFamily="34" charset="0"/>
              <a:buNone/>
            </a:pPr>
            <a:r>
              <a:rPr lang="en-US" altLang="zh-CN" sz="1600" b="1" u="sng" dirty="0" smtClean="0">
                <a:solidFill>
                  <a:srgbClr val="A50021"/>
                </a:solidFill>
                <a:ea typeface="SimSun" pitchFamily="2" charset="-122"/>
              </a:rPr>
              <a:t>TIPS</a:t>
            </a:r>
          </a:p>
          <a:p>
            <a:pPr marL="231775" indent="-231775" eaLnBrk="1" hangingPunct="1">
              <a:lnSpc>
                <a:spcPct val="100000"/>
              </a:lnSpc>
              <a:spcBef>
                <a:spcPct val="20000"/>
              </a:spcBef>
              <a:buClr>
                <a:srgbClr val="A50021"/>
              </a:buClr>
              <a:buFontTx/>
              <a:buChar char="•"/>
            </a:pPr>
            <a:r>
              <a:rPr lang="en-US" altLang="zh-CN" sz="1600" b="1" dirty="0" smtClean="0">
                <a:ea typeface="SimSun" pitchFamily="2" charset="-122"/>
              </a:rPr>
              <a:t>There should be at least one failure mode for each input.</a:t>
            </a:r>
          </a:p>
          <a:p>
            <a:pPr marL="231775" indent="-231775" eaLnBrk="1" hangingPunct="1">
              <a:lnSpc>
                <a:spcPct val="100000"/>
              </a:lnSpc>
              <a:spcBef>
                <a:spcPct val="20000"/>
              </a:spcBef>
              <a:buFont typeface="Verdana" pitchFamily="34" charset="0"/>
              <a:buNone/>
            </a:pPr>
            <a:endParaRPr lang="en-US" altLang="zh-CN" sz="1600" b="1" dirty="0" smtClean="0">
              <a:ea typeface="SimSun" pitchFamily="2" charset="-122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rot="16200000">
            <a:off x="1181100" y="3238500"/>
            <a:ext cx="533400" cy="0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52400" y="3429000"/>
            <a:ext cx="2566988" cy="1066800"/>
            <a:chOff x="120" y="1149"/>
            <a:chExt cx="1617" cy="937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120" y="1149"/>
              <a:ext cx="1617" cy="9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Using the completed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Process Flow Diagram,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enter the process step.</a:t>
              </a: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166" y="1200"/>
              <a:ext cx="1497" cy="827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914400" y="2057400"/>
            <a:ext cx="1295400" cy="838200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grpSp>
        <p:nvGrpSpPr>
          <p:cNvPr id="15" name="群組 14"/>
          <p:cNvGrpSpPr/>
          <p:nvPr/>
        </p:nvGrpSpPr>
        <p:grpSpPr>
          <a:xfrm>
            <a:off x="2057400" y="1290638"/>
            <a:ext cx="4217988" cy="4271962"/>
            <a:chOff x="2057400" y="1290638"/>
            <a:chExt cx="4217988" cy="4271962"/>
          </a:xfrm>
        </p:grpSpPr>
        <p:sp>
          <p:nvSpPr>
            <p:cNvPr id="10" name="Line 9"/>
            <p:cNvSpPr>
              <a:spLocks noChangeShapeType="1"/>
            </p:cNvSpPr>
            <p:nvPr/>
          </p:nvSpPr>
          <p:spPr bwMode="auto">
            <a:xfrm rot="16200000" flipH="1" flipV="1">
              <a:off x="3446463" y="2547937"/>
              <a:ext cx="960438" cy="995363"/>
            </a:xfrm>
            <a:prstGeom prst="line">
              <a:avLst/>
            </a:prstGeom>
            <a:noFill/>
            <a:ln w="1016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3708400" y="1290638"/>
              <a:ext cx="2566988" cy="1487487"/>
              <a:chOff x="2968" y="1101"/>
              <a:chExt cx="1617" cy="937"/>
            </a:xfrm>
          </p:grpSpPr>
          <p:sp>
            <p:nvSpPr>
              <p:cNvPr id="12" name="AutoShape 11"/>
              <p:cNvSpPr>
                <a:spLocks noChangeArrowheads="1"/>
              </p:cNvSpPr>
              <p:nvPr/>
            </p:nvSpPr>
            <p:spPr bwMode="auto">
              <a:xfrm>
                <a:off x="2968" y="1101"/>
                <a:ext cx="1617" cy="9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300" b="1" u="sng">
                    <a:solidFill>
                      <a:schemeClr val="bg1"/>
                    </a:solidFill>
                    <a:latin typeface="Verdana" pitchFamily="34" charset="0"/>
                  </a:rPr>
                  <a:t>Failure Modes</a:t>
                </a:r>
              </a:p>
              <a:p>
                <a:pPr eaLnBrk="0" hangingPunct="0">
                  <a:defRPr/>
                </a:pPr>
                <a:r>
                  <a:rPr lang="en-US" sz="1300" b="1">
                    <a:solidFill>
                      <a:schemeClr val="bg1"/>
                    </a:solidFill>
                    <a:latin typeface="Verdana" pitchFamily="34" charset="0"/>
                  </a:rPr>
                  <a:t>For each Process Input, </a:t>
                </a:r>
              </a:p>
              <a:p>
                <a:pPr eaLnBrk="0" hangingPunct="0">
                  <a:defRPr/>
                </a:pPr>
                <a:r>
                  <a:rPr lang="en-US" sz="1300" b="1">
                    <a:solidFill>
                      <a:schemeClr val="bg1"/>
                    </a:solidFill>
                    <a:latin typeface="Verdana" pitchFamily="34" charset="0"/>
                  </a:rPr>
                  <a:t>determine the ways in </a:t>
                </a:r>
              </a:p>
              <a:p>
                <a:pPr eaLnBrk="0" hangingPunct="0">
                  <a:defRPr/>
                </a:pPr>
                <a:r>
                  <a:rPr lang="en-US" sz="1300" b="1">
                    <a:solidFill>
                      <a:schemeClr val="bg1"/>
                    </a:solidFill>
                    <a:latin typeface="Verdana" pitchFamily="34" charset="0"/>
                  </a:rPr>
                  <a:t>which the input can go</a:t>
                </a:r>
              </a:p>
              <a:p>
                <a:pPr eaLnBrk="0" hangingPunct="0">
                  <a:defRPr/>
                </a:pPr>
                <a:r>
                  <a:rPr lang="en-US" sz="1300" b="1">
                    <a:solidFill>
                      <a:schemeClr val="bg1"/>
                    </a:solidFill>
                    <a:latin typeface="Verdana" pitchFamily="34" charset="0"/>
                  </a:rPr>
                  <a:t>wrong.</a:t>
                </a:r>
              </a:p>
            </p:txBody>
          </p:sp>
          <p:sp>
            <p:nvSpPr>
              <p:cNvPr id="13" name="AutoShape 12"/>
              <p:cNvSpPr>
                <a:spLocks noChangeArrowheads="1"/>
              </p:cNvSpPr>
              <p:nvPr/>
            </p:nvSpPr>
            <p:spPr bwMode="auto">
              <a:xfrm>
                <a:off x="3022" y="1160"/>
                <a:ext cx="1497" cy="827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057400" y="2133600"/>
              <a:ext cx="1330325" cy="3429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  <p:bldP spid="5" grpId="1" animBg="1"/>
      <p:bldP spid="9" grpId="0" animBg="1"/>
      <p:bldP spid="9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PFMEA - Step 2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143000"/>
            <a:ext cx="7162800" cy="43894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5227638"/>
            <a:ext cx="8296275" cy="1477962"/>
          </a:xfrm>
          <a:noFill/>
        </p:spPr>
        <p:txBody>
          <a:bodyPr lIns="91440"/>
          <a:lstStyle/>
          <a:p>
            <a:pPr marL="231775" indent="-231775" eaLnBrk="1" hangingPunct="1">
              <a:lnSpc>
                <a:spcPct val="100000"/>
              </a:lnSpc>
              <a:buFont typeface="Verdana" pitchFamily="34" charset="0"/>
              <a:buNone/>
            </a:pPr>
            <a:r>
              <a:rPr lang="en-US" altLang="zh-CN" sz="1400" b="1" u="sng" smtClean="0">
                <a:solidFill>
                  <a:srgbClr val="A50021"/>
                </a:solidFill>
                <a:ea typeface="SimSun" pitchFamily="2" charset="-122"/>
              </a:rPr>
              <a:t>TIPS</a:t>
            </a:r>
          </a:p>
          <a:p>
            <a:pPr marL="231775" indent="-231775" eaLnBrk="1" hangingPunct="1">
              <a:lnSpc>
                <a:spcPct val="100000"/>
              </a:lnSpc>
              <a:spcBef>
                <a:spcPct val="20000"/>
              </a:spcBef>
              <a:buClr>
                <a:srgbClr val="A50021"/>
              </a:buClr>
              <a:buFontTx/>
              <a:buChar char="•"/>
            </a:pPr>
            <a:r>
              <a:rPr lang="en-US" altLang="zh-CN" sz="1400" b="1" smtClean="0">
                <a:ea typeface="SimSun" pitchFamily="2" charset="-122"/>
              </a:rPr>
              <a:t>There should be at least one failure effect for each failure mode.</a:t>
            </a:r>
          </a:p>
          <a:p>
            <a:pPr marL="231775" indent="-231775" eaLnBrk="1" hangingPunct="1">
              <a:lnSpc>
                <a:spcPct val="100000"/>
              </a:lnSpc>
              <a:buClr>
                <a:srgbClr val="A50021"/>
              </a:buClr>
              <a:buFontTx/>
              <a:buChar char="•"/>
            </a:pPr>
            <a:r>
              <a:rPr lang="en-US" altLang="zh-CN" sz="1400" b="1" smtClean="0">
                <a:ea typeface="SimSun" pitchFamily="2" charset="-122"/>
              </a:rPr>
              <a:t>Effects should be specific, clear, and leave no doubt to the uninformed reviewer.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H="1" flipV="1">
            <a:off x="4638675" y="3195638"/>
            <a:ext cx="681038" cy="4762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332413" y="2395538"/>
            <a:ext cx="2516187" cy="1665287"/>
            <a:chOff x="3696" y="1653"/>
            <a:chExt cx="1585" cy="1049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3696" y="1653"/>
              <a:ext cx="1585" cy="10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u="sng">
                  <a:solidFill>
                    <a:schemeClr val="bg1"/>
                  </a:solidFill>
                  <a:latin typeface="Verdana" pitchFamily="34" charset="0"/>
                </a:rPr>
                <a:t>Potential Failure Effects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For each Failure Mode,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determine what effect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the specific failure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could have on the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process output.</a:t>
              </a: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3758" y="1717"/>
              <a:ext cx="1467" cy="926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276600" y="2014538"/>
            <a:ext cx="1219200" cy="3471862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PFMEA - Step 3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36663"/>
            <a:ext cx="7010400" cy="42957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863" y="5588000"/>
            <a:ext cx="8296275" cy="965200"/>
          </a:xfrm>
          <a:noFill/>
        </p:spPr>
        <p:txBody>
          <a:bodyPr lIns="91440"/>
          <a:lstStyle/>
          <a:p>
            <a:pPr marL="231775" indent="-231775" eaLnBrk="1" hangingPunct="1">
              <a:lnSpc>
                <a:spcPct val="100000"/>
              </a:lnSpc>
              <a:buFont typeface="Verdana" pitchFamily="34" charset="0"/>
              <a:buNone/>
            </a:pPr>
            <a:r>
              <a:rPr lang="en-US" altLang="zh-CN" sz="1600" b="1" u="sng" smtClean="0">
                <a:solidFill>
                  <a:srgbClr val="A50021"/>
                </a:solidFill>
                <a:ea typeface="SimSun" pitchFamily="2" charset="-122"/>
              </a:rPr>
              <a:t>TIPS</a:t>
            </a:r>
          </a:p>
          <a:p>
            <a:pPr marL="231775" indent="-231775" eaLnBrk="1" hangingPunct="1">
              <a:lnSpc>
                <a:spcPct val="100000"/>
              </a:lnSpc>
              <a:spcBef>
                <a:spcPct val="20000"/>
              </a:spcBef>
              <a:buClr>
                <a:srgbClr val="A50021"/>
              </a:buClr>
              <a:buFontTx/>
              <a:buChar char="•"/>
            </a:pPr>
            <a:r>
              <a:rPr lang="en-US" altLang="zh-CN" sz="1600" b="1" smtClean="0">
                <a:ea typeface="SimSun" pitchFamily="2" charset="-122"/>
              </a:rPr>
              <a:t>There should be at least one potential cause for each failure mode.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4195763" y="3259138"/>
            <a:ext cx="681037" cy="4762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47800" y="2667000"/>
            <a:ext cx="2770188" cy="1219200"/>
            <a:chOff x="1312" y="1813"/>
            <a:chExt cx="1585" cy="1049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1312" y="1813"/>
              <a:ext cx="1585" cy="10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u="sng">
                  <a:solidFill>
                    <a:schemeClr val="bg1"/>
                  </a:solidFill>
                  <a:latin typeface="Verdana" pitchFamily="34" charset="0"/>
                </a:rPr>
                <a:t>Potential Causes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For each Failure Mode,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determine the possible </a:t>
              </a:r>
              <a:b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</a:b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cause of the failure.</a:t>
              </a: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1374" y="1877"/>
              <a:ext cx="1467" cy="926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953000" y="2057400"/>
            <a:ext cx="1219200" cy="2590800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PFMEA - Step 4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143000"/>
            <a:ext cx="7162800" cy="43894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1000" y="4800600"/>
            <a:ext cx="8539163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1775" indent="-231775"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</a:pPr>
            <a:r>
              <a:rPr lang="en-US" altLang="zh-CN" sz="1600" b="1" u="sng" dirty="0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TIPS</a:t>
            </a:r>
          </a:p>
          <a:p>
            <a:pPr marL="231775" indent="-231775">
              <a:spcAft>
                <a:spcPct val="300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15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This step in the FMEA begins to identify initial shortcomings or gaps in the current control plan. </a:t>
            </a:r>
          </a:p>
          <a:p>
            <a:pPr marL="231775" indent="-231775">
              <a:spcAft>
                <a:spcPct val="300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15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If a procedure exists, enter the document number.</a:t>
            </a:r>
          </a:p>
          <a:p>
            <a:pPr marL="231775" indent="-231775">
              <a:spcAft>
                <a:spcPct val="300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15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If no current control exists, list as “none.”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5618163" y="3059113"/>
            <a:ext cx="681037" cy="4762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124200" y="2297113"/>
            <a:ext cx="2516188" cy="1665287"/>
            <a:chOff x="2032" y="1677"/>
            <a:chExt cx="1585" cy="1049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2032" y="1677"/>
              <a:ext cx="1585" cy="10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u="sng">
                  <a:solidFill>
                    <a:schemeClr val="bg1"/>
                  </a:solidFill>
                  <a:latin typeface="Verdana" pitchFamily="34" charset="0"/>
                </a:rPr>
                <a:t>Current Controls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For each potential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cause, list the current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method used for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preventing or detecting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failure.</a:t>
              </a: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2094" y="1741"/>
              <a:ext cx="1467" cy="926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389688" y="1981200"/>
            <a:ext cx="1230312" cy="3505200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Purpose of PPAP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16900" cy="51054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ea typeface="SimSun" pitchFamily="2" charset="-122"/>
              </a:rPr>
              <a:t>Provide evidence that all customer engineering design record and specification requirements are properly understood by the organization</a:t>
            </a:r>
          </a:p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ea typeface="SimSun" pitchFamily="2" charset="-122"/>
              </a:rPr>
              <a:t>To demonstrate that the manufacturing process has the potential to produce product that consistently meets all requirements during an </a:t>
            </a:r>
            <a:r>
              <a:rPr lang="en-US" altLang="zh-CN" sz="2400" b="1" u="sng" dirty="0" smtClean="0">
                <a:ea typeface="SimSun" pitchFamily="2" charset="-122"/>
              </a:rPr>
              <a:t>actual production run</a:t>
            </a:r>
            <a:r>
              <a:rPr lang="en-US" altLang="zh-CN" sz="2400" b="1" dirty="0" smtClean="0">
                <a:ea typeface="SimSun" pitchFamily="2" charset="-122"/>
              </a:rPr>
              <a:t> at the quoted production rate</a:t>
            </a: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905000" y="5181600"/>
            <a:ext cx="5486400" cy="762000"/>
            <a:chOff x="1200" y="3360"/>
            <a:chExt cx="3456" cy="480"/>
          </a:xfrm>
        </p:grpSpPr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1200" y="3360"/>
              <a:ext cx="3456" cy="4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76863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zh-CN" altLang="zh-CN" sz="20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gray">
            <a:xfrm>
              <a:off x="1287" y="3427"/>
              <a:ext cx="3321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</a:pPr>
              <a:r>
                <a:rPr lang="en-US" altLang="zh-CN" sz="20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PPAP manages change and ensures product conformance!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PFMEA - Step 5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3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24000"/>
            <a:ext cx="7162800" cy="43894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7010400" cy="685800"/>
          </a:xfrm>
          <a:noFill/>
        </p:spPr>
        <p:txBody>
          <a:bodyPr lIns="91440"/>
          <a:lstStyle/>
          <a:p>
            <a:pPr marL="231775" indent="-231775" eaLnBrk="1" hangingPunct="1">
              <a:lnSpc>
                <a:spcPct val="100000"/>
              </a:lnSpc>
            </a:pPr>
            <a:r>
              <a:rPr lang="en-US" altLang="zh-CN" sz="1800" dirty="0" smtClean="0">
                <a:ea typeface="SimSun" pitchFamily="2" charset="-122"/>
              </a:rPr>
              <a:t>Assign </a:t>
            </a:r>
            <a:r>
              <a:rPr lang="en-US" altLang="zh-CN" sz="1800" u="sng" dirty="0" smtClean="0">
                <a:ea typeface="SimSun" pitchFamily="2" charset="-122"/>
              </a:rPr>
              <a:t>Severit</a:t>
            </a:r>
            <a:r>
              <a:rPr lang="en-US" altLang="zh-CN" sz="1800" dirty="0" smtClean="0">
                <a:ea typeface="SimSun" pitchFamily="2" charset="-122"/>
              </a:rPr>
              <a:t>y, </a:t>
            </a:r>
            <a:r>
              <a:rPr lang="en-US" altLang="zh-CN" sz="1800" u="sng" dirty="0" smtClean="0">
                <a:ea typeface="SimSun" pitchFamily="2" charset="-122"/>
              </a:rPr>
              <a:t>Occurrence,</a:t>
            </a:r>
            <a:r>
              <a:rPr lang="en-US" altLang="zh-CN" sz="1800" dirty="0" smtClean="0">
                <a:ea typeface="SimSun" pitchFamily="2" charset="-122"/>
              </a:rPr>
              <a:t> and </a:t>
            </a:r>
            <a:r>
              <a:rPr lang="en-US" altLang="zh-CN" sz="1800" u="sng" dirty="0" smtClean="0">
                <a:ea typeface="SimSun" pitchFamily="2" charset="-122"/>
              </a:rPr>
              <a:t>Detection</a:t>
            </a:r>
            <a:r>
              <a:rPr lang="en-US" altLang="zh-CN" sz="1800" dirty="0" smtClean="0">
                <a:ea typeface="SimSun" pitchFamily="2" charset="-122"/>
              </a:rPr>
              <a:t> ratings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3827463" y="2528888"/>
            <a:ext cx="681037" cy="4762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752600" y="2133600"/>
            <a:ext cx="2135188" cy="801688"/>
            <a:chOff x="1624" y="1653"/>
            <a:chExt cx="1153" cy="505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1624" y="1653"/>
              <a:ext cx="1153" cy="5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Assign </a:t>
              </a:r>
              <a:r>
                <a:rPr lang="en-US" sz="1300" b="1" u="sng">
                  <a:solidFill>
                    <a:schemeClr val="bg1"/>
                  </a:solidFill>
                  <a:latin typeface="Verdana" pitchFamily="34" charset="0"/>
                </a:rPr>
                <a:t>Severity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(How serious is the </a:t>
              </a:r>
              <a:b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</a:b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effect if it fails?)</a:t>
              </a: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1670" y="1697"/>
              <a:ext cx="1067" cy="432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900" b="1">
                <a:solidFill>
                  <a:schemeClr val="bg1"/>
                </a:solidFill>
                <a:ea typeface="SimSun" pitchFamily="2" charset="-122"/>
              </a:endParaRPr>
            </a:p>
          </p:txBody>
        </p:sp>
      </p:grpSp>
      <p:sp>
        <p:nvSpPr>
          <p:cNvPr id="9" name="Line 9"/>
          <p:cNvSpPr>
            <a:spLocks noChangeShapeType="1"/>
          </p:cNvSpPr>
          <p:nvPr/>
        </p:nvSpPr>
        <p:spPr bwMode="auto">
          <a:xfrm flipV="1">
            <a:off x="5338763" y="4151313"/>
            <a:ext cx="681037" cy="4762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3317875" y="3770313"/>
            <a:ext cx="2020888" cy="801687"/>
            <a:chOff x="2352" y="3125"/>
            <a:chExt cx="1273" cy="505"/>
          </a:xfrm>
        </p:grpSpPr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2352" y="3125"/>
              <a:ext cx="1273" cy="5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Assign </a:t>
              </a:r>
              <a:r>
                <a:rPr lang="en-US" sz="1300" b="1" u="sng">
                  <a:solidFill>
                    <a:schemeClr val="bg1"/>
                  </a:solidFill>
                  <a:latin typeface="Verdana" pitchFamily="34" charset="0"/>
                </a:rPr>
                <a:t>Occurrence</a:t>
              </a:r>
              <a:br>
                <a:rPr lang="en-US" sz="1300" b="1" u="sng">
                  <a:solidFill>
                    <a:schemeClr val="bg1"/>
                  </a:solidFill>
                  <a:latin typeface="Verdana" pitchFamily="34" charset="0"/>
                </a:rPr>
              </a:b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(How likely is the </a:t>
              </a:r>
              <a:b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</a:b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cause to occur?)</a:t>
              </a:r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2382" y="3161"/>
              <a:ext cx="1210" cy="432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096000" y="2362200"/>
            <a:ext cx="288925" cy="2779713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6850063" y="3055938"/>
            <a:ext cx="681037" cy="4762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4800600" y="2674938"/>
            <a:ext cx="2151063" cy="982662"/>
            <a:chOff x="3456" y="2165"/>
            <a:chExt cx="1273" cy="505"/>
          </a:xfrm>
        </p:grpSpPr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>
              <a:off x="3456" y="2165"/>
              <a:ext cx="1273" cy="5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Assign </a:t>
              </a:r>
              <a:r>
                <a:rPr lang="en-US" sz="1300" b="1" u="sng">
                  <a:solidFill>
                    <a:schemeClr val="bg1"/>
                  </a:solidFill>
                  <a:latin typeface="Verdana" pitchFamily="34" charset="0"/>
                </a:rPr>
                <a:t>Detection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(How easily can the </a:t>
              </a:r>
              <a:b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</a:b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cause or failure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mode be detected?)</a:t>
              </a:r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auto">
            <a:xfrm>
              <a:off x="3486" y="2201"/>
              <a:ext cx="1210" cy="432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7543800" y="2362200"/>
            <a:ext cx="288925" cy="2779713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2601913" y="5959475"/>
            <a:ext cx="6442075" cy="517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40000"/>
              </a:spcBef>
              <a:buClr>
                <a:schemeClr val="folHlink"/>
              </a:buClr>
            </a:pPr>
            <a:r>
              <a:rPr lang="en-US" altLang="zh-CN" sz="1400" b="1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Severity, Occurrence and Detection rating details on next slide</a:t>
            </a:r>
          </a:p>
          <a:p>
            <a:pPr algn="ctr" eaLnBrk="0" hangingPunct="0"/>
            <a:endParaRPr lang="en-US" altLang="zh-CN" sz="1400" b="1">
              <a:solidFill>
                <a:srgbClr val="A50021"/>
              </a:solidFill>
              <a:latin typeface="Verdana" pitchFamily="34" charset="0"/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3" grpId="0" animBg="1"/>
      <p:bldP spid="14" grpId="0" animBg="1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PFMEA - Definition of Terms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87488"/>
            <a:ext cx="7824788" cy="4989512"/>
          </a:xfrm>
        </p:spPr>
        <p:txBody>
          <a:bodyPr lIns="96838" tIns="47625" rIns="96838" bIns="47625"/>
          <a:lstStyle/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en-US" altLang="zh-CN" sz="20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Severity</a:t>
            </a:r>
            <a:r>
              <a:rPr lang="en-US" altLang="zh-CN" sz="2000" b="1" u="sng" dirty="0" smtClean="0">
                <a:solidFill>
                  <a:srgbClr val="A50021"/>
                </a:solidFill>
                <a:ea typeface="SimSun" pitchFamily="2" charset="-122"/>
              </a:rPr>
              <a:t> (of Effect)</a:t>
            </a:r>
            <a:r>
              <a:rPr lang="en-US" altLang="zh-CN" sz="2000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- </a:t>
            </a:r>
            <a:r>
              <a:rPr lang="en-US" altLang="zh-CN" sz="1800" b="1" dirty="0" smtClean="0">
                <a:ea typeface="SimSun" pitchFamily="2" charset="-122"/>
              </a:rPr>
              <a:t>severity of the effect on the Customer and other stakeholders (Higher Value = Higher Severity)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en-US" altLang="zh-CN" sz="20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Occurrence </a:t>
            </a:r>
            <a:r>
              <a:rPr lang="en-US" altLang="zh-CN" sz="2000" b="1" u="sng" dirty="0" smtClean="0">
                <a:solidFill>
                  <a:srgbClr val="A50021"/>
                </a:solidFill>
                <a:ea typeface="SimSun" pitchFamily="2" charset="-122"/>
              </a:rPr>
              <a:t>(of Cause)</a:t>
            </a:r>
            <a:r>
              <a:rPr lang="en-US" altLang="zh-CN" sz="2000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- </a:t>
            </a:r>
            <a:r>
              <a:rPr lang="en-US" altLang="zh-CN" sz="1800" b="1" dirty="0" smtClean="0">
                <a:ea typeface="SimSun" pitchFamily="2" charset="-122"/>
              </a:rPr>
              <a:t>frequency with which a given Cause occurs and creates Failure Mode. </a:t>
            </a:r>
            <a:r>
              <a:rPr lang="en-US" altLang="zh-CN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(</a:t>
            </a:r>
            <a:r>
              <a:rPr lang="en-US" altLang="zh-CN" sz="1800" b="1" dirty="0" smtClean="0">
                <a:ea typeface="SimSun" pitchFamily="2" charset="-122"/>
              </a:rPr>
              <a:t>Higher Value = Higher Probability of Occurrence</a:t>
            </a:r>
            <a:r>
              <a:rPr lang="en-US" altLang="zh-CN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)</a:t>
            </a:r>
            <a:endParaRPr lang="en-US" altLang="zh-CN" sz="1800" b="1" dirty="0" smtClean="0">
              <a:ea typeface="SimSun" pitchFamily="2" charset="-122"/>
            </a:endParaRP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en-US" altLang="zh-CN" sz="20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Detection</a:t>
            </a:r>
            <a:r>
              <a:rPr lang="en-US" altLang="zh-CN" sz="2000" b="1" u="sng" dirty="0" smtClean="0">
                <a:solidFill>
                  <a:srgbClr val="A50021"/>
                </a:solidFill>
                <a:ea typeface="SimSun" pitchFamily="2" charset="-122"/>
              </a:rPr>
              <a:t> (Capability of Current Controls)</a:t>
            </a:r>
            <a:r>
              <a:rPr lang="en-US" altLang="zh-CN" sz="2000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- </a:t>
            </a:r>
            <a:r>
              <a:rPr lang="en-US" altLang="zh-CN" sz="1800" b="1" dirty="0" smtClean="0">
                <a:ea typeface="SimSun" pitchFamily="2" charset="-122"/>
              </a:rPr>
              <a:t>ability of current control scheme to detect the cause before creating the failure mode and/or the failure mode before suffering the effect </a:t>
            </a:r>
            <a:r>
              <a:rPr lang="en-US" altLang="zh-CN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(</a:t>
            </a:r>
            <a:r>
              <a:rPr lang="en-US" altLang="zh-CN" sz="1800" b="1" dirty="0" smtClean="0">
                <a:ea typeface="SimSun" pitchFamily="2" charset="-122"/>
              </a:rPr>
              <a:t>Higher Value = </a:t>
            </a:r>
            <a:r>
              <a:rPr lang="en-US" altLang="zh-CN" sz="1800" b="1" u="sng" dirty="0" smtClean="0">
                <a:ea typeface="SimSun" pitchFamily="2" charset="-122"/>
              </a:rPr>
              <a:t>Lower</a:t>
            </a:r>
            <a:r>
              <a:rPr lang="en-US" altLang="zh-CN" sz="1800" b="1" dirty="0" smtClean="0">
                <a:ea typeface="SimSun" pitchFamily="2" charset="-122"/>
              </a:rPr>
              <a:t> Ability to Detect</a:t>
            </a:r>
            <a:r>
              <a:rPr lang="en-US" altLang="zh-CN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)</a:t>
            </a:r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447800" y="5334000"/>
            <a:ext cx="6248400" cy="685800"/>
            <a:chOff x="1200" y="3456"/>
            <a:chExt cx="3456" cy="480"/>
          </a:xfrm>
        </p:grpSpPr>
        <p:sp>
          <p:nvSpPr>
            <p:cNvPr id="5" name="AutoShape 9"/>
            <p:cNvSpPr>
              <a:spLocks noChangeArrowheads="1"/>
            </p:cNvSpPr>
            <p:nvPr/>
          </p:nvSpPr>
          <p:spPr bwMode="gray">
            <a:xfrm>
              <a:off x="1200" y="3456"/>
              <a:ext cx="3456" cy="4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76863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zh-CN" altLang="zh-CN" b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gray">
            <a:xfrm>
              <a:off x="1248" y="3523"/>
              <a:ext cx="3321" cy="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  <a:defRPr/>
              </a:pPr>
              <a:r>
                <a:rPr lang="en-US" sz="1800" b="1" dirty="0">
                  <a:solidFill>
                    <a:schemeClr val="bg1"/>
                  </a:solidFill>
                  <a:latin typeface="Verdana" pitchFamily="34" charset="0"/>
                </a:rPr>
                <a:t>Caution: Notice the scale difference for </a:t>
              </a:r>
              <a:r>
                <a:rPr 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Detection</a:t>
              </a:r>
              <a:r>
                <a:rPr lang="en-US" sz="1800" b="1" dirty="0">
                  <a:solidFill>
                    <a:schemeClr val="bg1"/>
                  </a:solidFill>
                  <a:latin typeface="Verdana" pitchFamily="34" charset="0"/>
                </a:rPr>
                <a:t>!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Example of Rating Definitions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31800" y="1403350"/>
            <a:ext cx="1638300" cy="3848100"/>
          </a:xfrm>
          <a:prstGeom prst="rect">
            <a:avLst/>
          </a:prstGeom>
          <a:solidFill>
            <a:srgbClr val="B8B8B8">
              <a:alpha val="41176"/>
            </a:srgbClr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79450" y="990600"/>
            <a:ext cx="1125538" cy="38946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800" b="1" dirty="0">
                <a:solidFill>
                  <a:srgbClr val="002163"/>
                </a:solidFill>
                <a:latin typeface="Verdana" pitchFamily="34" charset="0"/>
                <a:ea typeface="SimSun" pitchFamily="2" charset="-122"/>
              </a:rPr>
              <a:t>Rating</a:t>
            </a:r>
          </a:p>
        </p:txBody>
      </p:sp>
      <p:graphicFrame>
        <p:nvGraphicFramePr>
          <p:cNvPr id="5" name="Group 47"/>
          <p:cNvGraphicFramePr>
            <a:graphicFrameLocks noGrp="1"/>
          </p:cNvGraphicFramePr>
          <p:nvPr/>
        </p:nvGraphicFramePr>
        <p:xfrm>
          <a:off x="2514600" y="1066800"/>
          <a:ext cx="5562600" cy="4389120"/>
        </p:xfrm>
        <a:graphic>
          <a:graphicData uri="http://schemas.openxmlformats.org/drawingml/2006/table">
            <a:tbl>
              <a:tblPr/>
              <a:tblGrid>
                <a:gridCol w="1854200"/>
                <a:gridCol w="1854200"/>
                <a:gridCol w="1854200"/>
              </a:tblGrid>
              <a:tr h="356206"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5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Severity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>
                            <a:gamma/>
                            <a:tint val="60392"/>
                            <a:invGamma/>
                          </a:srgbClr>
                        </a:gs>
                        <a:gs pos="100000">
                          <a:srgbClr val="99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5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Occurrence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>
                            <a:gamma/>
                            <a:tint val="60392"/>
                            <a:invGamma/>
                          </a:srgbClr>
                        </a:gs>
                        <a:gs pos="100000">
                          <a:srgbClr val="99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5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Detection*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>
                            <a:gamma/>
                            <a:tint val="60392"/>
                            <a:invGamma/>
                          </a:srgbClr>
                        </a:gs>
                        <a:gs pos="100000">
                          <a:srgbClr val="99CCFF"/>
                        </a:gs>
                      </a:gsLst>
                      <a:lin ang="5400000" scaled="1"/>
                    </a:gradFill>
                  </a:tcPr>
                </a:tc>
              </a:tr>
              <a:tr h="956476"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Hazardous without warning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Very high and almost inevitable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Cannot detect or detection with very low probability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3874"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Loss of primary function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High repeated failures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Remote or low chance of detection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3874"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Loss of secondary function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Moderate failures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Low detection probability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3874"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Minor defect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Occasional failures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Moderate detection probability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1273"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No effect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Failure unlikely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4425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Almost certain detection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2776538" y="5381625"/>
            <a:ext cx="4225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altLang="zh-CN" sz="1200" b="1" i="1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*If No Controls Exist, Detection = 10</a:t>
            </a:r>
          </a:p>
        </p:txBody>
      </p:sp>
      <p:sp>
        <p:nvSpPr>
          <p:cNvPr id="7" name="Rectangle 37"/>
          <p:cNvSpPr>
            <a:spLocks noChangeArrowheads="1"/>
          </p:cNvSpPr>
          <p:nvPr/>
        </p:nvSpPr>
        <p:spPr bwMode="auto">
          <a:xfrm>
            <a:off x="1095375" y="5667375"/>
            <a:ext cx="7118350" cy="606425"/>
          </a:xfrm>
          <a:prstGeom prst="rect">
            <a:avLst/>
          </a:prstGeom>
          <a:noFill/>
          <a:ln w="28575" algn="ctr">
            <a:solidFill>
              <a:srgbClr val="153B6C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8" name="Text Box 38"/>
          <p:cNvSpPr txBox="1">
            <a:spLocks noChangeArrowheads="1"/>
          </p:cNvSpPr>
          <p:nvPr/>
        </p:nvSpPr>
        <p:spPr bwMode="auto">
          <a:xfrm>
            <a:off x="1779588" y="5670550"/>
            <a:ext cx="5761037" cy="5810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>
                <a:latin typeface="Verdana" pitchFamily="34" charset="0"/>
                <a:ea typeface="SimSun" pitchFamily="2" charset="-122"/>
              </a:rPr>
              <a:t>Create a rating system that makes sense for the </a:t>
            </a:r>
          </a:p>
          <a:p>
            <a:pPr algn="ctr" eaLnBrk="0" hangingPunct="0"/>
            <a:r>
              <a:rPr lang="en-US" altLang="zh-CN" sz="1600" b="1">
                <a:latin typeface="Verdana" pitchFamily="34" charset="0"/>
                <a:ea typeface="SimSun" pitchFamily="2" charset="-122"/>
              </a:rPr>
              <a:t>defects you are trying to prevent.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19113" y="1404938"/>
            <a:ext cx="1528762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rIns="0">
            <a:spAutoFit/>
          </a:bodyPr>
          <a:lstStyle/>
          <a:p>
            <a:pPr>
              <a:lnSpc>
                <a:spcPct val="90000"/>
              </a:lnSpc>
              <a:tabLst>
                <a:tab pos="1028700" algn="l"/>
              </a:tabLst>
            </a:pPr>
            <a:r>
              <a:rPr lang="en-US" altLang="zh-CN" sz="2000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High	10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V="1">
            <a:off x="1663700" y="1765300"/>
            <a:ext cx="0" cy="3162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19113" y="4891088"/>
            <a:ext cx="15303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rIns="0">
            <a:spAutoFit/>
          </a:bodyPr>
          <a:lstStyle/>
          <a:p>
            <a:pPr>
              <a:lnSpc>
                <a:spcPct val="90000"/>
              </a:lnSpc>
              <a:tabLst>
                <a:tab pos="1093788" algn="l"/>
              </a:tabLst>
            </a:pPr>
            <a:r>
              <a:rPr lang="en-US" altLang="zh-CN" sz="2000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Low	1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PFMEA - Step 6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36663"/>
            <a:ext cx="7162800" cy="43894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5275" y="4114800"/>
            <a:ext cx="8720138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31775" indent="-231775"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  <a:defRPr/>
            </a:pPr>
            <a:r>
              <a:rPr lang="en-US" sz="1600" b="1" u="sng" dirty="0">
                <a:solidFill>
                  <a:srgbClr val="A50021"/>
                </a:solidFill>
                <a:latin typeface="Verdana" pitchFamily="34" charset="0"/>
              </a:rPr>
              <a:t>TIPS</a:t>
            </a:r>
          </a:p>
          <a:p>
            <a:pPr marL="231775" indent="-231775">
              <a:lnSpc>
                <a:spcPct val="110000"/>
              </a:lnSpc>
              <a:spcBef>
                <a:spcPct val="50000"/>
              </a:spcBef>
              <a:spcAft>
                <a:spcPct val="30000"/>
              </a:spcAft>
              <a:buClr>
                <a:srgbClr val="A50021"/>
              </a:buClr>
              <a:buFontTx/>
              <a:buChar char="•"/>
              <a:defRPr/>
            </a:pPr>
            <a:r>
              <a:rPr lang="en-US" sz="1500" b="1" dirty="0">
                <a:solidFill>
                  <a:srgbClr val="232323"/>
                </a:solidFill>
                <a:latin typeface="Verdana" pitchFamily="34" charset="0"/>
              </a:rPr>
              <a:t>The RPN is used to prioritize the most critical risks identified in the first half of the FMEA.</a:t>
            </a:r>
          </a:p>
          <a:p>
            <a:pPr marL="231775" indent="-231775">
              <a:lnSpc>
                <a:spcPct val="110000"/>
              </a:lnSpc>
              <a:spcBef>
                <a:spcPct val="50000"/>
              </a:spcBef>
              <a:spcAft>
                <a:spcPct val="30000"/>
              </a:spcAft>
              <a:buClr>
                <a:srgbClr val="A50021"/>
              </a:buClr>
              <a:buFontTx/>
              <a:buChar char="•"/>
              <a:defRPr/>
            </a:pPr>
            <a:r>
              <a:rPr lang="en-US" sz="1500" b="1" dirty="0">
                <a:solidFill>
                  <a:srgbClr val="232323"/>
                </a:solidFill>
                <a:latin typeface="Verdana" pitchFamily="34" charset="0"/>
              </a:rPr>
              <a:t>High RPNs </a:t>
            </a:r>
            <a:r>
              <a:rPr lang="en-US" sz="1500" b="1" dirty="0" smtClean="0">
                <a:solidFill>
                  <a:srgbClr val="232323"/>
                </a:solidFill>
                <a:latin typeface="Verdana" pitchFamily="34" charset="0"/>
              </a:rPr>
              <a:t>are </a:t>
            </a:r>
            <a:r>
              <a:rPr lang="en-US" sz="1500" b="1" dirty="0">
                <a:solidFill>
                  <a:srgbClr val="232323"/>
                </a:solidFill>
                <a:latin typeface="Verdana" pitchFamily="34" charset="0"/>
              </a:rPr>
              <a:t>flags to take effort to reduce the calculated risk.</a:t>
            </a:r>
          </a:p>
          <a:p>
            <a:pPr marL="231775" indent="-231775">
              <a:lnSpc>
                <a:spcPct val="110000"/>
              </a:lnSpc>
              <a:spcBef>
                <a:spcPct val="50000"/>
              </a:spcBef>
              <a:spcAft>
                <a:spcPct val="30000"/>
              </a:spcAft>
              <a:buClr>
                <a:srgbClr val="A50021"/>
              </a:buClr>
              <a:buFontTx/>
              <a:buChar char="•"/>
              <a:defRPr/>
            </a:pPr>
            <a:r>
              <a:rPr lang="en-US" sz="1500" b="1" dirty="0">
                <a:solidFill>
                  <a:srgbClr val="232323"/>
                </a:solidFill>
                <a:latin typeface="Verdana" pitchFamily="34" charset="0"/>
              </a:rPr>
              <a:t>Regardless of RPN, </a:t>
            </a:r>
            <a:r>
              <a:rPr lang="en-US" sz="1500" b="1" i="1" dirty="0">
                <a:solidFill>
                  <a:srgbClr val="A50021"/>
                </a:solidFill>
                <a:latin typeface="Verdana" pitchFamily="34" charset="0"/>
              </a:rPr>
              <a:t>high </a:t>
            </a:r>
            <a:r>
              <a:rPr lang="en-US" sz="15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Severity</a:t>
            </a:r>
            <a:r>
              <a:rPr lang="en-US" sz="1500" b="1" dirty="0">
                <a:solidFill>
                  <a:srgbClr val="232323"/>
                </a:solidFill>
                <a:latin typeface="Verdana" pitchFamily="34" charset="0"/>
              </a:rPr>
              <a:t> scores (9 or 10) should be given special attention.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7165975" y="3114675"/>
            <a:ext cx="666750" cy="9525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1905000" y="2581275"/>
            <a:ext cx="5283200" cy="1022350"/>
            <a:chOff x="1536" y="1420"/>
            <a:chExt cx="3328" cy="912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1536" y="1420"/>
              <a:ext cx="3328" cy="9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>
                  <a:solidFill>
                    <a:schemeClr val="bg1"/>
                  </a:solidFill>
                  <a:latin typeface="Verdana" pitchFamily="34" charset="0"/>
                </a:rPr>
                <a:t>Calculate the Risk Priority Number </a:t>
              </a:r>
              <a:br>
                <a:rPr lang="en-US" sz="1600" b="1">
                  <a:solidFill>
                    <a:schemeClr val="bg1"/>
                  </a:solidFill>
                  <a:latin typeface="Verdana" pitchFamily="34" charset="0"/>
                </a:rPr>
              </a:br>
              <a:r>
                <a:rPr 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RPN</a:t>
              </a:r>
              <a:r>
                <a:rPr lang="en-US" sz="1600" b="1">
                  <a:solidFill>
                    <a:schemeClr val="bg1"/>
                  </a:solidFill>
                  <a:latin typeface="Verdana" pitchFamily="34" charset="0"/>
                </a:rPr>
                <a:t> = Severity x Occurrence x Detection </a:t>
              </a: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1632" y="1468"/>
              <a:ext cx="3142" cy="80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848600" y="2057400"/>
            <a:ext cx="333375" cy="2057400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PFMEA – Remediation Guidelines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7824788" cy="4989512"/>
          </a:xfrm>
        </p:spPr>
        <p:txBody>
          <a:bodyPr lIns="96838" tIns="47625" rIns="96838" bIns="47625"/>
          <a:lstStyle/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en-US" altLang="zh-CN" sz="20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Severity</a:t>
            </a:r>
            <a:r>
              <a:rPr lang="en-US" altLang="zh-CN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– </a:t>
            </a:r>
            <a:r>
              <a:rPr lang="en-US" altLang="zh-CN" sz="1800" b="1" dirty="0" smtClean="0">
                <a:ea typeface="SimSun" pitchFamily="2" charset="-122"/>
              </a:rPr>
              <a:t>can only be improved by a design change to the product or process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en-US" altLang="zh-CN" sz="20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Occurrence</a:t>
            </a:r>
            <a:r>
              <a:rPr lang="en-US" altLang="zh-CN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– </a:t>
            </a:r>
            <a:r>
              <a:rPr lang="en-US" altLang="zh-CN" sz="1800" b="1" dirty="0" smtClean="0">
                <a:solidFill>
                  <a:schemeClr val="tx1"/>
                </a:solidFill>
                <a:ea typeface="SimSun" pitchFamily="2" charset="-122"/>
              </a:rPr>
              <a:t>can only be reduced by a change which removes or controls a cause.  Examples are redundancy, substituting a more reliable component or function or mistake-proofing.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en-US" altLang="zh-CN" sz="20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Detection</a:t>
            </a:r>
            <a:r>
              <a:rPr lang="en-US" altLang="zh-CN" b="1" dirty="0" smtClean="0">
                <a:solidFill>
                  <a:srgbClr val="A50021"/>
                </a:solidFill>
                <a:ea typeface="SimSun" pitchFamily="2" charset="-122"/>
              </a:rPr>
              <a:t> </a:t>
            </a:r>
            <a:r>
              <a:rPr lang="en-US" altLang="zh-CN" b="1" dirty="0" smtClean="0">
                <a:solidFill>
                  <a:schemeClr val="tx1"/>
                </a:solidFill>
                <a:ea typeface="SimSun" pitchFamily="2" charset="-122"/>
              </a:rPr>
              <a:t>–</a:t>
            </a:r>
            <a:r>
              <a:rPr lang="en-US" altLang="zh-CN" dirty="0" smtClean="0">
                <a:ea typeface="SimSun" pitchFamily="2" charset="-122"/>
              </a:rPr>
              <a:t> </a:t>
            </a:r>
            <a:r>
              <a:rPr lang="en-US" altLang="zh-CN" sz="1800" b="1" dirty="0" smtClean="0">
                <a:ea typeface="SimSun" pitchFamily="2" charset="-122"/>
              </a:rPr>
              <a:t>can</a:t>
            </a:r>
            <a:r>
              <a:rPr lang="en-US" altLang="zh-CN" dirty="0" smtClean="0">
                <a:ea typeface="SimSun" pitchFamily="2" charset="-122"/>
              </a:rPr>
              <a:t> </a:t>
            </a:r>
            <a:r>
              <a:rPr lang="en-US" altLang="zh-CN" sz="1800" b="1" dirty="0" smtClean="0">
                <a:solidFill>
                  <a:schemeClr val="tx1"/>
                </a:solidFill>
                <a:ea typeface="SimSun" pitchFamily="2" charset="-122"/>
              </a:rPr>
              <a:t>be reduced by improving detection.  Examples are mistake-proofing, simplification and statistically sound monitoring.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endParaRPr lang="en-US" altLang="zh-CN" sz="1800" b="1" dirty="0" smtClean="0"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1447800" y="4876800"/>
            <a:ext cx="6248400" cy="685800"/>
            <a:chOff x="1200" y="3456"/>
            <a:chExt cx="3456" cy="480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gray">
            <a:xfrm>
              <a:off x="1200" y="3456"/>
              <a:ext cx="3456" cy="4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76863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b="1">
                  <a:solidFill>
                    <a:schemeClr val="bg1"/>
                  </a:solidFill>
                  <a:latin typeface="Verdana" pitchFamily="34" charset="0"/>
                </a:rPr>
                <a:t>In general, reducing the Occurrence </a:t>
              </a:r>
            </a:p>
            <a:p>
              <a:pPr algn="ctr">
                <a:defRPr/>
              </a:pPr>
              <a:r>
                <a:rPr lang="en-US" sz="1800" b="1">
                  <a:solidFill>
                    <a:schemeClr val="bg1"/>
                  </a:solidFill>
                  <a:latin typeface="Verdana" pitchFamily="34" charset="0"/>
                </a:rPr>
                <a:t>is preferable to improving the Detection</a:t>
              </a: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gray">
            <a:xfrm>
              <a:off x="1248" y="3523"/>
              <a:ext cx="3321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</a:pPr>
              <a:endParaRPr lang="zh-CN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FMEA – Step 7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1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714500"/>
            <a:ext cx="8001000" cy="43053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50938"/>
            <a:ext cx="8394700" cy="4259262"/>
          </a:xfrm>
          <a:noFill/>
        </p:spPr>
        <p:txBody>
          <a:bodyPr lIns="91440"/>
          <a:lstStyle/>
          <a:p>
            <a:pPr marL="231775" indent="-231775" eaLnBrk="1" hangingPunct="1">
              <a:lnSpc>
                <a:spcPct val="100000"/>
              </a:lnSpc>
              <a:buClr>
                <a:srgbClr val="A50021"/>
              </a:buClr>
              <a:buFontTx/>
              <a:buChar char="•"/>
            </a:pPr>
            <a:r>
              <a:rPr lang="en-US" altLang="zh-CN" sz="1800" b="1" dirty="0" smtClean="0">
                <a:ea typeface="SimSun" pitchFamily="2" charset="-122"/>
              </a:rPr>
              <a:t>Determine </a:t>
            </a:r>
            <a:r>
              <a:rPr lang="en-US" altLang="zh-CN" sz="1800" b="1" u="sng" dirty="0" smtClean="0">
                <a:ea typeface="SimSun" pitchFamily="2" charset="-122"/>
              </a:rPr>
              <a:t>Actions Recommended</a:t>
            </a:r>
            <a:r>
              <a:rPr lang="en-US" altLang="zh-CN" sz="1800" b="1" dirty="0" smtClean="0">
                <a:ea typeface="SimSun" pitchFamily="2" charset="-122"/>
              </a:rPr>
              <a:t> to reduce High RPNs</a:t>
            </a:r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>
            <a:off x="3200400" y="3429000"/>
            <a:ext cx="681038" cy="4763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609600" y="3048000"/>
            <a:ext cx="2795588" cy="1260475"/>
            <a:chOff x="2264" y="1678"/>
            <a:chExt cx="1761" cy="794"/>
          </a:xfrm>
        </p:grpSpPr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>
              <a:off x="2264" y="1678"/>
              <a:ext cx="1761" cy="79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For the high RPN numbers,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determine the </a:t>
              </a:r>
            </a:p>
            <a:p>
              <a:pPr eaLnBrk="0" hangingPunct="0">
                <a:defRPr/>
              </a:pPr>
              <a:r>
                <a:rPr lang="en-US" sz="1300" b="1">
                  <a:solidFill>
                    <a:schemeClr val="bg1"/>
                  </a:solidFill>
                  <a:latin typeface="Verdana" pitchFamily="34" charset="0"/>
                </a:rPr>
                <a:t>recommended actions.</a:t>
              </a:r>
            </a:p>
          </p:txBody>
        </p:sp>
        <p:sp>
          <p:nvSpPr>
            <p:cNvPr id="22" name="AutoShape 7"/>
            <p:cNvSpPr>
              <a:spLocks noChangeArrowheads="1"/>
            </p:cNvSpPr>
            <p:nvPr/>
          </p:nvSpPr>
          <p:spPr bwMode="auto">
            <a:xfrm>
              <a:off x="2334" y="1749"/>
              <a:ext cx="1630" cy="66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3886200" y="2590800"/>
            <a:ext cx="307975" cy="3073400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4191000" y="2590800"/>
            <a:ext cx="1066800" cy="3073400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 rot="18770145">
            <a:off x="3557588" y="3327400"/>
            <a:ext cx="687388" cy="731837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24" grpId="0" animBg="1"/>
      <p:bldP spid="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FMEA – Steps 8 and 9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3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066800"/>
            <a:ext cx="8001000" cy="43053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4614863" y="2205038"/>
            <a:ext cx="681037" cy="4762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42900" y="4800600"/>
            <a:ext cx="6197600" cy="64135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3825" indent="-123825" eaLnBrk="0" hangingPunct="0">
              <a:lnSpc>
                <a:spcPct val="90000"/>
              </a:lnSpc>
              <a:buClr>
                <a:srgbClr val="A50021"/>
              </a:buClr>
              <a:buFontTx/>
              <a:buChar char="•"/>
            </a:pPr>
            <a:r>
              <a:rPr lang="en-US" altLang="zh-CN" sz="2000" dirty="0">
                <a:latin typeface="Verdana" pitchFamily="34" charset="0"/>
                <a:ea typeface="SimSun" pitchFamily="2" charset="-122"/>
              </a:rPr>
              <a:t> Now recalculate your </a:t>
            </a:r>
            <a:r>
              <a:rPr lang="en-US" altLang="zh-CN" sz="2000" u="sng" dirty="0">
                <a:latin typeface="Verdana" pitchFamily="34" charset="0"/>
                <a:ea typeface="SimSun" pitchFamily="2" charset="-122"/>
              </a:rPr>
              <a:t>RPNs</a:t>
            </a:r>
            <a:r>
              <a:rPr lang="en-US" altLang="zh-CN" sz="2000" dirty="0">
                <a:latin typeface="Verdana" pitchFamily="34" charset="0"/>
                <a:ea typeface="SimSun" pitchFamily="2" charset="-122"/>
              </a:rPr>
              <a:t> </a:t>
            </a:r>
          </a:p>
          <a:p>
            <a:pPr marL="123825" indent="-123825" eaLnBrk="0" hangingPunct="0">
              <a:lnSpc>
                <a:spcPct val="90000"/>
              </a:lnSpc>
              <a:buClr>
                <a:srgbClr val="A50021"/>
              </a:buClr>
            </a:pPr>
            <a:r>
              <a:rPr lang="en-US" altLang="zh-CN" sz="2000" dirty="0">
                <a:latin typeface="Verdana" pitchFamily="34" charset="0"/>
                <a:ea typeface="SimSun" pitchFamily="2" charset="-122"/>
              </a:rPr>
              <a:t>   based on mitigation plans.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47663" y="5430838"/>
            <a:ext cx="8296275" cy="9255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1775" indent="-231775"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1600" b="1" u="sng" dirty="0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TIPS:</a:t>
            </a:r>
          </a:p>
          <a:p>
            <a:pPr marL="231775" indent="-231775">
              <a:spcBef>
                <a:spcPct val="5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Char char=" "/>
            </a:pP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Continue updating the actions taken and </a:t>
            </a:r>
            <a:b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</a:b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resulting RPNs until all risks are at an acceptable </a:t>
            </a:r>
            <a:r>
              <a:rPr lang="en-US" altLang="zh-CN" sz="16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level.</a:t>
            </a:r>
            <a:endParaRPr lang="en-US" altLang="zh-CN" sz="16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</p:txBody>
      </p: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1828800" y="1279525"/>
            <a:ext cx="2795588" cy="1260475"/>
            <a:chOff x="2192" y="1142"/>
            <a:chExt cx="1761" cy="794"/>
          </a:xfrm>
        </p:grpSpPr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2192" y="1142"/>
              <a:ext cx="1761" cy="79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u="sng" dirty="0" err="1">
                  <a:solidFill>
                    <a:schemeClr val="bg1"/>
                  </a:solidFill>
                  <a:latin typeface="Verdana" pitchFamily="34" charset="0"/>
                </a:rPr>
                <a:t>Resp</a:t>
              </a:r>
              <a:r>
                <a:rPr lang="en-US" sz="1300" b="1" u="sng" dirty="0">
                  <a:solidFill>
                    <a:schemeClr val="bg1"/>
                  </a:solidFill>
                  <a:latin typeface="Verdana" pitchFamily="34" charset="0"/>
                </a:rPr>
                <a:t> (responsibility)</a:t>
              </a:r>
            </a:p>
            <a:p>
              <a:pPr eaLnBrk="0" hangingPunct="0">
                <a:defRPr/>
              </a:pPr>
              <a:r>
                <a:rPr lang="en-US" sz="1300" b="1" dirty="0">
                  <a:solidFill>
                    <a:schemeClr val="bg1"/>
                  </a:solidFill>
                  <a:latin typeface="Verdana" pitchFamily="34" charset="0"/>
                </a:rPr>
                <a:t>Assign a specific person </a:t>
              </a:r>
            </a:p>
            <a:p>
              <a:pPr eaLnBrk="0" hangingPunct="0">
                <a:defRPr/>
              </a:pPr>
              <a:r>
                <a:rPr lang="en-US" sz="1300" b="1" dirty="0">
                  <a:solidFill>
                    <a:schemeClr val="bg1"/>
                  </a:solidFill>
                  <a:latin typeface="Verdana" pitchFamily="34" charset="0"/>
                </a:rPr>
                <a:t>who will be responsible </a:t>
              </a:r>
              <a:br>
                <a:rPr lang="en-US" sz="1300" b="1" dirty="0">
                  <a:solidFill>
                    <a:schemeClr val="bg1"/>
                  </a:solidFill>
                  <a:latin typeface="Verdana" pitchFamily="34" charset="0"/>
                </a:rPr>
              </a:br>
              <a:r>
                <a:rPr lang="en-US" sz="1300" b="1" dirty="0">
                  <a:solidFill>
                    <a:schemeClr val="bg1"/>
                  </a:solidFill>
                  <a:latin typeface="Verdana" pitchFamily="34" charset="0"/>
                </a:rPr>
                <a:t>for recommended actions.</a:t>
              </a: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2262" y="1213"/>
              <a:ext cx="1630" cy="66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5257800" y="1943100"/>
            <a:ext cx="1066800" cy="2441575"/>
          </a:xfrm>
          <a:prstGeom prst="rect">
            <a:avLst/>
          </a:prstGeom>
          <a:solidFill>
            <a:srgbClr val="99CCFF">
              <a:alpha val="20000"/>
            </a:srgbClr>
          </a:solidFill>
          <a:ln w="28575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2882900" y="2587625"/>
            <a:ext cx="2795588" cy="1489075"/>
            <a:chOff x="2544" y="1966"/>
            <a:chExt cx="1761" cy="938"/>
          </a:xfrm>
        </p:grpSpPr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>
              <a:off x="2544" y="1966"/>
              <a:ext cx="1761" cy="9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</a:pPr>
              <a:r>
                <a:rPr lang="en-US" altLang="zh-CN" sz="1300" b="1" u="sng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Actions Taken</a:t>
              </a:r>
              <a:endParaRPr lang="en-US" altLang="zh-CN" sz="13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</a:pPr>
              <a:r>
                <a:rPr lang="en-US" altLang="zh-CN" sz="13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As actions are identified </a:t>
              </a:r>
            </a:p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</a:pPr>
              <a:r>
                <a:rPr lang="en-US" altLang="zh-CN" sz="13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and completed, document </a:t>
              </a:r>
            </a:p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</a:pPr>
              <a:r>
                <a:rPr lang="en-US" altLang="zh-CN" sz="13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in the “Actions Taken” </a:t>
              </a:r>
            </a:p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</a:pPr>
              <a:r>
                <a:rPr lang="en-US" altLang="zh-CN" sz="13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column.</a:t>
              </a:r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>
              <a:off x="2614" y="2029"/>
              <a:ext cx="1630" cy="823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6324600" y="1943100"/>
            <a:ext cx="1219200" cy="2451100"/>
          </a:xfrm>
          <a:prstGeom prst="rect">
            <a:avLst/>
          </a:prstGeom>
          <a:solidFill>
            <a:srgbClr val="99CCFF">
              <a:alpha val="20000"/>
            </a:srgbClr>
          </a:solidFill>
          <a:ln w="28575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flipV="1">
            <a:off x="7446963" y="4279900"/>
            <a:ext cx="782637" cy="490538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8229600" y="1955800"/>
            <a:ext cx="304800" cy="2438400"/>
          </a:xfrm>
          <a:prstGeom prst="rect">
            <a:avLst/>
          </a:prstGeom>
          <a:solidFill>
            <a:srgbClr val="99CCFF">
              <a:alpha val="20000"/>
            </a:srgbClr>
          </a:solidFill>
          <a:ln w="28575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5668963" y="3289300"/>
            <a:ext cx="655637" cy="4763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4762500" y="4162425"/>
            <a:ext cx="2935288" cy="1514475"/>
            <a:chOff x="3328" y="2958"/>
            <a:chExt cx="1849" cy="954"/>
          </a:xfrm>
        </p:grpSpPr>
        <p:sp>
          <p:nvSpPr>
            <p:cNvPr id="19" name="AutoShape 21"/>
            <p:cNvSpPr>
              <a:spLocks noChangeArrowheads="1"/>
            </p:cNvSpPr>
            <p:nvPr/>
          </p:nvSpPr>
          <p:spPr bwMode="auto">
            <a:xfrm>
              <a:off x="3328" y="2958"/>
              <a:ext cx="1849" cy="95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  <a:defRPr/>
              </a:pPr>
              <a:r>
                <a:rPr lang="en-US" sz="1400" b="1" u="sng">
                  <a:solidFill>
                    <a:schemeClr val="bg1"/>
                  </a:solidFill>
                  <a:latin typeface="Verdana" pitchFamily="34" charset="0"/>
                </a:rPr>
                <a:t>SEV, OCC, DET, RPN</a:t>
              </a:r>
            </a:p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  <a:defRPr/>
              </a:pPr>
              <a:r>
                <a:rPr lang="en-US" sz="1400" b="1">
                  <a:solidFill>
                    <a:schemeClr val="bg1"/>
                  </a:solidFill>
                  <a:latin typeface="Verdana" pitchFamily="34" charset="0"/>
                </a:rPr>
                <a:t>As actions are complete </a:t>
              </a:r>
            </a:p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  <a:defRPr/>
              </a:pPr>
              <a:r>
                <a:rPr lang="en-US" sz="1400" b="1">
                  <a:solidFill>
                    <a:schemeClr val="bg1"/>
                  </a:solidFill>
                  <a:latin typeface="Verdana" pitchFamily="34" charset="0"/>
                </a:rPr>
                <a:t>reassess Severity, </a:t>
              </a:r>
            </a:p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  <a:defRPr/>
              </a:pPr>
              <a:r>
                <a:rPr lang="en-US" sz="1400" b="1">
                  <a:solidFill>
                    <a:schemeClr val="bg1"/>
                  </a:solidFill>
                  <a:latin typeface="Verdana" pitchFamily="34" charset="0"/>
                </a:rPr>
                <a:t>Occurrence, and Detection </a:t>
              </a:r>
            </a:p>
            <a:p>
              <a:pPr eaLnBrk="0" hangingPunct="0">
                <a:spcBef>
                  <a:spcPct val="20000"/>
                </a:spcBef>
                <a:buClr>
                  <a:schemeClr val="folHlink"/>
                </a:buClr>
                <a:defRPr/>
              </a:pPr>
              <a:r>
                <a:rPr lang="en-US" sz="1400" b="1">
                  <a:solidFill>
                    <a:schemeClr val="bg1"/>
                  </a:solidFill>
                  <a:latin typeface="Verdana" pitchFamily="34" charset="0"/>
                </a:rPr>
                <a:t>and recalculate RPN. </a:t>
              </a:r>
            </a:p>
          </p:txBody>
        </p:sp>
        <p:sp>
          <p:nvSpPr>
            <p:cNvPr id="20" name="AutoShape 22"/>
            <p:cNvSpPr>
              <a:spLocks noChangeArrowheads="1"/>
            </p:cNvSpPr>
            <p:nvPr/>
          </p:nvSpPr>
          <p:spPr bwMode="auto">
            <a:xfrm>
              <a:off x="3398" y="3021"/>
              <a:ext cx="1711" cy="837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Summary Steps To Complete a FMEA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8300" y="1143000"/>
            <a:ext cx="8296275" cy="5029200"/>
          </a:xfrm>
          <a:noFill/>
        </p:spPr>
        <p:txBody>
          <a:bodyPr lIns="91440"/>
          <a:lstStyle/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For each Process Input, determine the ways in which the Process Step can go wrong (these are </a:t>
            </a:r>
            <a:r>
              <a:rPr lang="en-US" altLang="zh-CN" sz="1800" dirty="0" smtClean="0">
                <a:solidFill>
                  <a:srgbClr val="A50021"/>
                </a:solidFill>
                <a:ea typeface="SimSun" pitchFamily="2" charset="-122"/>
              </a:rPr>
              <a:t>Failure Modes</a:t>
            </a:r>
            <a:r>
              <a:rPr lang="en-US" altLang="zh-CN" sz="1800" dirty="0" smtClean="0">
                <a:ea typeface="SimSun" pitchFamily="2" charset="-122"/>
              </a:rPr>
              <a:t>).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For each Failure Mode associated with the inputs, determine </a:t>
            </a:r>
            <a:r>
              <a:rPr lang="en-US" altLang="zh-CN" sz="1800" dirty="0" smtClean="0">
                <a:solidFill>
                  <a:srgbClr val="A50021"/>
                </a:solidFill>
                <a:ea typeface="SimSun" pitchFamily="2" charset="-122"/>
              </a:rPr>
              <a:t>Effects</a:t>
            </a:r>
            <a:r>
              <a:rPr lang="en-US" altLang="zh-CN" sz="1800" dirty="0" smtClean="0">
                <a:ea typeface="SimSun" pitchFamily="2" charset="-122"/>
              </a:rPr>
              <a:t> on the outputs.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Identify potential </a:t>
            </a:r>
            <a:r>
              <a:rPr lang="en-US" altLang="zh-CN" sz="1800" dirty="0" smtClean="0">
                <a:solidFill>
                  <a:srgbClr val="A50021"/>
                </a:solidFill>
                <a:ea typeface="SimSun" pitchFamily="2" charset="-122"/>
              </a:rPr>
              <a:t>Causes</a:t>
            </a:r>
            <a:r>
              <a:rPr lang="en-US" altLang="zh-CN" sz="1800" dirty="0" smtClean="0">
                <a:ea typeface="SimSun" pitchFamily="2" charset="-122"/>
              </a:rPr>
              <a:t> of each Failure Mode.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List the </a:t>
            </a:r>
            <a:r>
              <a:rPr lang="en-US" altLang="zh-CN" sz="1800" dirty="0" smtClean="0">
                <a:solidFill>
                  <a:srgbClr val="A50021"/>
                </a:solidFill>
                <a:ea typeface="SimSun" pitchFamily="2" charset="-122"/>
              </a:rPr>
              <a:t>Current</a:t>
            </a:r>
            <a:r>
              <a:rPr lang="en-US" altLang="zh-CN" sz="1800" dirty="0" smtClean="0">
                <a:ea typeface="SimSun" pitchFamily="2" charset="-122"/>
              </a:rPr>
              <a:t> </a:t>
            </a:r>
            <a:r>
              <a:rPr lang="en-US" altLang="zh-CN" sz="1800" dirty="0" smtClean="0">
                <a:solidFill>
                  <a:srgbClr val="A50021"/>
                </a:solidFill>
                <a:ea typeface="SimSun" pitchFamily="2" charset="-122"/>
              </a:rPr>
              <a:t>Controls</a:t>
            </a:r>
            <a:r>
              <a:rPr lang="en-US" altLang="zh-CN" sz="1800" dirty="0" smtClean="0">
                <a:ea typeface="SimSun" pitchFamily="2" charset="-122"/>
              </a:rPr>
              <a:t> for each Cause.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Assign </a:t>
            </a:r>
            <a:r>
              <a:rPr lang="en-US" altLang="zh-CN" sz="1800" dirty="0" smtClean="0">
                <a:solidFill>
                  <a:srgbClr val="A50021"/>
                </a:solidFill>
                <a:ea typeface="SimSun" pitchFamily="2" charset="-122"/>
              </a:rPr>
              <a:t>Severity, Occurrence and Detection</a:t>
            </a:r>
            <a:r>
              <a:rPr lang="en-US" altLang="zh-CN" sz="1800" dirty="0" smtClean="0">
                <a:ea typeface="SimSun" pitchFamily="2" charset="-122"/>
              </a:rPr>
              <a:t> ratings </a:t>
            </a:r>
            <a:r>
              <a:rPr lang="en-US" altLang="zh-CN" sz="1800" dirty="0" smtClean="0">
                <a:solidFill>
                  <a:schemeClr val="tx1"/>
                </a:solidFill>
                <a:ea typeface="SimSun" pitchFamily="2" charset="-122"/>
              </a:rPr>
              <a:t>after creating a ratings key appropriate for your project.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Calculate </a:t>
            </a:r>
            <a:r>
              <a:rPr lang="en-US" altLang="zh-CN" sz="1800" dirty="0" smtClean="0">
                <a:solidFill>
                  <a:srgbClr val="A50021"/>
                </a:solidFill>
                <a:ea typeface="SimSun" pitchFamily="2" charset="-122"/>
              </a:rPr>
              <a:t>RPN</a:t>
            </a:r>
            <a:r>
              <a:rPr lang="en-US" altLang="zh-CN" sz="1800" dirty="0" smtClean="0">
                <a:ea typeface="SimSun" pitchFamily="2" charset="-122"/>
              </a:rPr>
              <a:t>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Determine </a:t>
            </a:r>
            <a:r>
              <a:rPr lang="en-US" altLang="zh-CN" sz="1800" dirty="0" smtClean="0">
                <a:solidFill>
                  <a:srgbClr val="A50021"/>
                </a:solidFill>
                <a:ea typeface="SimSun" pitchFamily="2" charset="-122"/>
              </a:rPr>
              <a:t>Recommended Actions</a:t>
            </a:r>
            <a:r>
              <a:rPr lang="en-US" altLang="zh-CN" sz="1800" dirty="0" smtClean="0">
                <a:ea typeface="SimSun" pitchFamily="2" charset="-122"/>
              </a:rPr>
              <a:t> to reduce High RPNs.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Take appropriate Actions and Document.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Recalculate </a:t>
            </a:r>
            <a:r>
              <a:rPr lang="en-US" altLang="zh-CN" sz="1800" dirty="0" smtClean="0">
                <a:solidFill>
                  <a:srgbClr val="A50021"/>
                </a:solidFill>
                <a:ea typeface="SimSun" pitchFamily="2" charset="-122"/>
              </a:rPr>
              <a:t>RPNs</a:t>
            </a:r>
            <a:r>
              <a:rPr lang="en-US" altLang="zh-CN" sz="1800" dirty="0" smtClean="0">
                <a:ea typeface="SimSun" pitchFamily="2" charset="-122"/>
              </a:rPr>
              <a:t>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1800" dirty="0" smtClean="0">
                <a:ea typeface="SimSun" pitchFamily="2" charset="-122"/>
              </a:rPr>
              <a:t>Revisit steps 7 and 8 until all the significant RPNs have been addressed.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24000" y="2743200"/>
            <a:ext cx="5943600" cy="952500"/>
            <a:chOff x="1152" y="1728"/>
            <a:chExt cx="3744" cy="600"/>
          </a:xfrm>
          <a:solidFill>
            <a:srgbClr val="4514FA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152" y="1728"/>
              <a:ext cx="3734" cy="60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1160" y="1843"/>
              <a:ext cx="3736" cy="36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CONTROL PLAN 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Control Plan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4951413" y="1368425"/>
            <a:ext cx="3948112" cy="1339850"/>
            <a:chOff x="3119" y="862"/>
            <a:chExt cx="2487" cy="844"/>
          </a:xfrm>
        </p:grpSpPr>
        <p:sp>
          <p:nvSpPr>
            <p:cNvPr id="4" name="Text Box 8"/>
            <p:cNvSpPr txBox="1">
              <a:spLocks noChangeArrowheads="1"/>
            </p:cNvSpPr>
            <p:nvPr/>
          </p:nvSpPr>
          <p:spPr bwMode="auto">
            <a:xfrm>
              <a:off x="3139" y="1032"/>
              <a:ext cx="2467" cy="6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buClr>
                  <a:schemeClr val="folHlink"/>
                </a:buClr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A document that describes how to  control the critical inputs to continue to meet customer expectations of the output.</a:t>
              </a:r>
            </a:p>
          </p:txBody>
        </p:sp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3119" y="862"/>
              <a:ext cx="1018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SimSun" pitchFamily="2" charset="-122"/>
                </a:rPr>
                <a:t>What is It?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endParaRP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4951413" y="3048000"/>
            <a:ext cx="3948112" cy="1616075"/>
            <a:chOff x="3119" y="1894"/>
            <a:chExt cx="2487" cy="1018"/>
          </a:xfrm>
        </p:grpSpPr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119" y="1894"/>
              <a:ext cx="1831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SimSun" pitchFamily="2" charset="-122"/>
                </a:rPr>
                <a:t>Objective or Purpose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3139" y="2084"/>
              <a:ext cx="2467" cy="82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Primary reference source for minimizing process and product variation. </a:t>
              </a:r>
            </a:p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Description of how teams should react to out-of-control situations.</a:t>
              </a:r>
            </a:p>
          </p:txBody>
        </p:sp>
      </p:grp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9388" y="4860925"/>
            <a:ext cx="4248150" cy="85407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006600"/>
              </a:buClr>
            </a:pPr>
            <a:r>
              <a:rPr lang="en-US" altLang="zh-CN" sz="1400" b="1" dirty="0">
                <a:ea typeface="SimSun" pitchFamily="2" charset="-122"/>
              </a:rPr>
              <a:t>Since processes are expected to be continuously </a:t>
            </a:r>
          </a:p>
          <a:p>
            <a:pPr>
              <a:spcBef>
                <a:spcPct val="20000"/>
              </a:spcBef>
              <a:buClr>
                <a:srgbClr val="006600"/>
              </a:buClr>
            </a:pPr>
            <a:r>
              <a:rPr lang="en-US" altLang="zh-CN" sz="1400" b="1" dirty="0">
                <a:ea typeface="SimSun" pitchFamily="2" charset="-122"/>
              </a:rPr>
              <a:t>updated and improved, the control plan </a:t>
            </a:r>
          </a:p>
          <a:p>
            <a:pPr>
              <a:spcBef>
                <a:spcPct val="20000"/>
              </a:spcBef>
              <a:buClr>
                <a:srgbClr val="006600"/>
              </a:buClr>
            </a:pPr>
            <a:r>
              <a:rPr lang="en-US" altLang="zh-CN" sz="1400" b="1" dirty="0">
                <a:ea typeface="SimSun" pitchFamily="2" charset="-122"/>
              </a:rPr>
              <a:t>is a living document!</a:t>
            </a:r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4951413" y="4876803"/>
            <a:ext cx="3963987" cy="914400"/>
            <a:chOff x="3119" y="3294"/>
            <a:chExt cx="2497" cy="576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3119" y="3294"/>
              <a:ext cx="1347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SimSun" pitchFamily="2" charset="-122"/>
                </a:rPr>
                <a:t>When to Use It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3149" y="3504"/>
              <a:ext cx="2467" cy="36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>
                  <a:latin typeface="Verdana" pitchFamily="34" charset="0"/>
                  <a:ea typeface="SimSun" pitchFamily="2" charset="-122"/>
                </a:rPr>
                <a:t>Implementation of new process</a:t>
              </a:r>
            </a:p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>
                  <a:latin typeface="Verdana" pitchFamily="34" charset="0"/>
                  <a:ea typeface="SimSun" pitchFamily="2" charset="-122"/>
                </a:rPr>
                <a:t>Following a process change</a:t>
              </a:r>
            </a:p>
          </p:txBody>
        </p:sp>
      </p:grp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662113"/>
            <a:ext cx="4552950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When is PPAP Required?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216900" cy="5105400"/>
          </a:xfrm>
        </p:spPr>
        <p:txBody>
          <a:bodyPr/>
          <a:lstStyle/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200" b="1" dirty="0" smtClean="0">
                <a:ea typeface="SimSun" pitchFamily="2" charset="-122"/>
              </a:rPr>
              <a:t>New part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200" b="1" dirty="0" smtClean="0">
                <a:solidFill>
                  <a:srgbClr val="4514FA"/>
                </a:solidFill>
                <a:ea typeface="SimSun" pitchFamily="2" charset="-122"/>
              </a:rPr>
              <a:t>Engineering change(s)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200" b="1" dirty="0" smtClean="0">
                <a:ea typeface="SimSun" pitchFamily="2" charset="-122"/>
              </a:rPr>
              <a:t>Tooling: transfer, replacement, refurbishment, or additional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200" b="1" dirty="0" smtClean="0">
                <a:solidFill>
                  <a:srgbClr val="4514FA"/>
                </a:solidFill>
                <a:ea typeface="SimSun" pitchFamily="2" charset="-122"/>
              </a:rPr>
              <a:t>Correction of discrepancy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200" b="1" dirty="0" smtClean="0">
                <a:ea typeface="SimSun" pitchFamily="2" charset="-122"/>
              </a:rPr>
              <a:t>Tooling inactive &gt; one year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200" b="1" dirty="0" smtClean="0">
                <a:solidFill>
                  <a:srgbClr val="4514FA"/>
                </a:solidFill>
                <a:ea typeface="SimSun" pitchFamily="2" charset="-122"/>
              </a:rPr>
              <a:t>Change to optional construction or material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200" b="1" dirty="0" smtClean="0">
                <a:solidFill>
                  <a:schemeClr val="tx1"/>
                </a:solidFill>
                <a:ea typeface="SimSun" pitchFamily="2" charset="-122"/>
              </a:rPr>
              <a:t>Sub-supplier or material source change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200" b="1" dirty="0" smtClean="0">
                <a:solidFill>
                  <a:srgbClr val="4514FA"/>
                </a:solidFill>
                <a:ea typeface="SimSun" pitchFamily="2" charset="-122"/>
              </a:rPr>
              <a:t>Change in part processing</a:t>
            </a:r>
          </a:p>
          <a:p>
            <a:pPr lvl="1" eaLnBrk="1" hangingPunct="1"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200" b="1" dirty="0" smtClean="0">
                <a:solidFill>
                  <a:schemeClr val="tx1"/>
                </a:solidFill>
                <a:ea typeface="SimSun" pitchFamily="2" charset="-122"/>
              </a:rPr>
              <a:t>Parts produced at a new or additional location</a:t>
            </a:r>
          </a:p>
          <a:p>
            <a:pPr eaLnBrk="1" hangingPunct="1">
              <a:buClr>
                <a:srgbClr val="A50021"/>
              </a:buClr>
              <a:buFont typeface="Wingdings" pitchFamily="2" charset="2"/>
              <a:buNone/>
            </a:pPr>
            <a:endParaRPr lang="en-US" altLang="zh-CN" sz="2200" b="1" dirty="0" smtClean="0">
              <a:ea typeface="SimSun" pitchFamily="2" charset="-122"/>
            </a:endParaRPr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1905000" y="5562608"/>
            <a:ext cx="5486400" cy="762001"/>
            <a:chOff x="1200" y="3360"/>
            <a:chExt cx="3456" cy="480"/>
          </a:xfrm>
        </p:grpSpPr>
        <p:sp>
          <p:nvSpPr>
            <p:cNvPr id="14" name="AutoShape 5"/>
            <p:cNvSpPr>
              <a:spLocks noChangeArrowheads="1"/>
            </p:cNvSpPr>
            <p:nvPr/>
          </p:nvSpPr>
          <p:spPr bwMode="gray">
            <a:xfrm>
              <a:off x="1200" y="3360"/>
              <a:ext cx="3456" cy="4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76863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zh-CN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gray">
            <a:xfrm>
              <a:off x="1287" y="3427"/>
              <a:ext cx="3321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</a:pPr>
              <a:r>
                <a:rPr lang="en-US" altLang="zh-CN" sz="18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PPAP is required with any significant change to product or process!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Control Plan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3400425" y="2359025"/>
            <a:ext cx="2543175" cy="760413"/>
          </a:xfrm>
          <a:prstGeom prst="rightArrow">
            <a:avLst>
              <a:gd name="adj1" fmla="val 50000"/>
              <a:gd name="adj2" fmla="val 83612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 b="1">
                <a:latin typeface="Verdana" pitchFamily="34" charset="0"/>
              </a:rPr>
              <a:t>Process Steps</a:t>
            </a: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17875" y="3051175"/>
            <a:ext cx="2576513" cy="782638"/>
          </a:xfrm>
          <a:prstGeom prst="leftArrow">
            <a:avLst>
              <a:gd name="adj1" fmla="val 50000"/>
              <a:gd name="adj2" fmla="val 82302"/>
            </a:avLst>
          </a:prstGeom>
          <a:solidFill>
            <a:schemeClr val="hlink"/>
          </a:solidFill>
          <a:ln w="25400">
            <a:noFill/>
            <a:miter lim="800000"/>
            <a:headEnd/>
            <a:tailEnd/>
          </a:ln>
          <a:effectLst>
            <a:outerShdw dist="8980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 b="1">
                <a:latin typeface="Verdana" pitchFamily="34" charset="0"/>
              </a:rPr>
              <a:t>New/Revised Process Steps</a:t>
            </a:r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620713" y="2443163"/>
            <a:ext cx="2017712" cy="1592262"/>
            <a:chOff x="527" y="1951"/>
            <a:chExt cx="1271" cy="1003"/>
          </a:xfrm>
        </p:grpSpPr>
        <p:grpSp>
          <p:nvGrpSpPr>
            <p:cNvPr id="6" name="Group 8"/>
            <p:cNvGrpSpPr>
              <a:grpSpLocks/>
            </p:cNvGrpSpPr>
            <p:nvPr/>
          </p:nvGrpSpPr>
          <p:grpSpPr bwMode="auto">
            <a:xfrm>
              <a:off x="527" y="1951"/>
              <a:ext cx="1252" cy="784"/>
              <a:chOff x="2935" y="2461"/>
              <a:chExt cx="1325" cy="830"/>
            </a:xfrm>
          </p:grpSpPr>
          <p:grpSp>
            <p:nvGrpSpPr>
              <p:cNvPr id="8" name="Group 9"/>
              <p:cNvGrpSpPr>
                <a:grpSpLocks/>
              </p:cNvGrpSpPr>
              <p:nvPr/>
            </p:nvGrpSpPr>
            <p:grpSpPr bwMode="auto">
              <a:xfrm>
                <a:off x="2935" y="2461"/>
                <a:ext cx="1325" cy="830"/>
                <a:chOff x="2935" y="2416"/>
                <a:chExt cx="1325" cy="830"/>
              </a:xfrm>
            </p:grpSpPr>
            <p:sp>
              <p:nvSpPr>
                <p:cNvPr id="10" name="Rectangle 10"/>
                <p:cNvSpPr>
                  <a:spLocks noChangeArrowheads="1"/>
                </p:cNvSpPr>
                <p:nvPr/>
              </p:nvSpPr>
              <p:spPr bwMode="auto">
                <a:xfrm>
                  <a:off x="2935" y="2432"/>
                  <a:ext cx="1315" cy="814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noFill/>
                  <a:miter lim="800000"/>
                  <a:headEnd/>
                  <a:tailEnd/>
                </a:ln>
                <a:effectLst>
                  <a:outerShdw dist="91581" dir="3378596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  <p:grpSp>
              <p:nvGrpSpPr>
                <p:cNvPr id="11" name="Group 11"/>
                <p:cNvGrpSpPr>
                  <a:grpSpLocks/>
                </p:cNvGrpSpPr>
                <p:nvPr/>
              </p:nvGrpSpPr>
              <p:grpSpPr bwMode="auto">
                <a:xfrm>
                  <a:off x="2962" y="2416"/>
                  <a:ext cx="1298" cy="804"/>
                  <a:chOff x="1395" y="1943"/>
                  <a:chExt cx="1399" cy="886"/>
                </a:xfrm>
              </p:grpSpPr>
              <p:graphicFrame>
                <p:nvGraphicFramePr>
                  <p:cNvPr id="12" name="Object 12"/>
                  <p:cNvGraphicFramePr>
                    <a:graphicFrameLocks noChangeAspect="1"/>
                  </p:cNvGraphicFramePr>
                  <p:nvPr/>
                </p:nvGraphicFramePr>
                <p:xfrm>
                  <a:off x="1407" y="1979"/>
                  <a:ext cx="1332" cy="798"/>
                </p:xfrm>
                <a:graphic>
                  <a:graphicData uri="http://schemas.openxmlformats.org/presentationml/2006/ole">
                    <p:oleObj spid="_x0000_s63489" name="VISIO" r:id="rId4" imgW="14664960" imgH="8778600" progId="">
                      <p:embed/>
                    </p:oleObj>
                  </a:graphicData>
                </a:graphic>
              </p:graphicFrame>
              <p:sp>
                <p:nvSpPr>
                  <p:cNvPr id="13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1943"/>
                    <a:ext cx="1398" cy="88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>
                    <a:outerShdw dist="25400" dir="5400000" algn="ctr" rotWithShape="0">
                      <a:schemeClr val="bg2"/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zh-CN">
                      <a:ea typeface="SimSun" pitchFamily="2" charset="-122"/>
                    </a:endParaRPr>
                  </a:p>
                </p:txBody>
              </p:sp>
            </p:grpSp>
          </p:grpSp>
          <p:sp>
            <p:nvSpPr>
              <p:cNvPr id="9" name="Rectangle 14"/>
              <p:cNvSpPr>
                <a:spLocks noChangeArrowheads="1"/>
              </p:cNvSpPr>
              <p:nvPr/>
            </p:nvSpPr>
            <p:spPr bwMode="auto">
              <a:xfrm>
                <a:off x="2953" y="2478"/>
                <a:ext cx="1289" cy="813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54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531" y="2762"/>
              <a:ext cx="1267" cy="1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400" b="1">
                  <a:solidFill>
                    <a:srgbClr val="00216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Process Flowchart</a:t>
              </a:r>
            </a:p>
          </p:txBody>
        </p:sp>
      </p:grpSp>
      <p:sp>
        <p:nvSpPr>
          <p:cNvPr id="14" name="AutoShape 16"/>
          <p:cNvSpPr>
            <a:spLocks noChangeArrowheads="1"/>
          </p:cNvSpPr>
          <p:nvPr/>
        </p:nvSpPr>
        <p:spPr bwMode="auto">
          <a:xfrm rot="2446937" flipH="1">
            <a:off x="811213" y="4789488"/>
            <a:ext cx="2209800" cy="760412"/>
          </a:xfrm>
          <a:prstGeom prst="rightArrow">
            <a:avLst>
              <a:gd name="adj1" fmla="val 50000"/>
              <a:gd name="adj2" fmla="val 72651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 b="1">
                <a:latin typeface="Verdana" pitchFamily="34" charset="0"/>
              </a:rPr>
              <a:t>New/Revised</a:t>
            </a:r>
          </a:p>
          <a:p>
            <a:pPr algn="ctr" eaLnBrk="0" hangingPunct="0">
              <a:defRPr/>
            </a:pPr>
            <a:r>
              <a:rPr lang="en-US" sz="1200" b="1">
                <a:latin typeface="Verdana" pitchFamily="34" charset="0"/>
              </a:rPr>
              <a:t>Process Steps</a:t>
            </a: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 rot="2335225">
            <a:off x="1441450" y="4505325"/>
            <a:ext cx="2209800" cy="760413"/>
          </a:xfrm>
          <a:prstGeom prst="rightArrow">
            <a:avLst>
              <a:gd name="adj1" fmla="val 50000"/>
              <a:gd name="adj2" fmla="val 72651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 b="1">
                <a:latin typeface="Verdana" pitchFamily="34" charset="0"/>
              </a:rPr>
              <a:t>Process Steps</a:t>
            </a:r>
          </a:p>
        </p:txBody>
      </p:sp>
      <p:grpSp>
        <p:nvGrpSpPr>
          <p:cNvPr id="16" name="Group 18"/>
          <p:cNvGrpSpPr>
            <a:grpSpLocks/>
          </p:cNvGrpSpPr>
          <p:nvPr/>
        </p:nvGrpSpPr>
        <p:grpSpPr bwMode="auto">
          <a:xfrm>
            <a:off x="6732588" y="2443163"/>
            <a:ext cx="1763712" cy="1409700"/>
            <a:chOff x="4377" y="1951"/>
            <a:chExt cx="1111" cy="888"/>
          </a:xfrm>
        </p:grpSpPr>
        <p:grpSp>
          <p:nvGrpSpPr>
            <p:cNvPr id="17" name="Group 19"/>
            <p:cNvGrpSpPr>
              <a:grpSpLocks/>
            </p:cNvGrpSpPr>
            <p:nvPr/>
          </p:nvGrpSpPr>
          <p:grpSpPr bwMode="auto">
            <a:xfrm>
              <a:off x="4377" y="1951"/>
              <a:ext cx="1111" cy="667"/>
              <a:chOff x="3535" y="960"/>
              <a:chExt cx="1111" cy="667"/>
            </a:xfrm>
          </p:grpSpPr>
          <p:pic>
            <p:nvPicPr>
              <p:cNvPr id="19" name="Picture 2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r="37000"/>
              <a:stretch>
                <a:fillRect/>
              </a:stretch>
            </p:blipFill>
            <p:spPr bwMode="auto">
              <a:xfrm>
                <a:off x="3535" y="962"/>
                <a:ext cx="1111" cy="663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</p:pic>
          <p:sp>
            <p:nvSpPr>
              <p:cNvPr id="20" name="Rectangle 21"/>
              <p:cNvSpPr>
                <a:spLocks noChangeArrowheads="1"/>
              </p:cNvSpPr>
              <p:nvPr/>
            </p:nvSpPr>
            <p:spPr bwMode="auto">
              <a:xfrm>
                <a:off x="3538" y="960"/>
                <a:ext cx="1107" cy="66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4447" y="2647"/>
              <a:ext cx="984" cy="1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400" b="1">
                  <a:solidFill>
                    <a:srgbClr val="00216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Process FMEA</a:t>
              </a:r>
            </a:p>
          </p:txBody>
        </p:sp>
      </p:grpSp>
      <p:sp>
        <p:nvSpPr>
          <p:cNvPr id="21" name="AutoShape 23"/>
          <p:cNvSpPr>
            <a:spLocks noChangeArrowheads="1"/>
          </p:cNvSpPr>
          <p:nvPr/>
        </p:nvSpPr>
        <p:spPr bwMode="auto">
          <a:xfrm rot="19264775" flipH="1">
            <a:off x="5353050" y="4251325"/>
            <a:ext cx="2209800" cy="760413"/>
          </a:xfrm>
          <a:prstGeom prst="rightArrow">
            <a:avLst>
              <a:gd name="adj1" fmla="val 50000"/>
              <a:gd name="adj2" fmla="val 72651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 b="1">
                <a:latin typeface="Verdana" pitchFamily="34" charset="0"/>
              </a:rPr>
              <a:t>Risk Prioritized</a:t>
            </a:r>
          </a:p>
          <a:p>
            <a:pPr algn="ctr" eaLnBrk="0" hangingPunct="0">
              <a:defRPr/>
            </a:pPr>
            <a:r>
              <a:rPr lang="en-US" sz="1200" b="1">
                <a:latin typeface="Verdana" pitchFamily="34" charset="0"/>
              </a:rPr>
              <a:t>Process Steps</a:t>
            </a:r>
          </a:p>
        </p:txBody>
      </p:sp>
      <p:sp>
        <p:nvSpPr>
          <p:cNvPr id="22" name="AutoShape 24"/>
          <p:cNvSpPr>
            <a:spLocks noChangeArrowheads="1"/>
          </p:cNvSpPr>
          <p:nvPr/>
        </p:nvSpPr>
        <p:spPr bwMode="auto">
          <a:xfrm rot="19109892">
            <a:off x="5969000" y="4665663"/>
            <a:ext cx="2209800" cy="760412"/>
          </a:xfrm>
          <a:prstGeom prst="rightArrow">
            <a:avLst>
              <a:gd name="adj1" fmla="val 50000"/>
              <a:gd name="adj2" fmla="val 72651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 b="1">
                <a:latin typeface="Verdana" pitchFamily="34" charset="0"/>
              </a:rPr>
              <a:t>Improved </a:t>
            </a:r>
          </a:p>
          <a:p>
            <a:pPr algn="ctr" eaLnBrk="0" hangingPunct="0">
              <a:defRPr/>
            </a:pPr>
            <a:r>
              <a:rPr lang="en-US" sz="1200" b="1">
                <a:latin typeface="Verdana" pitchFamily="34" charset="0"/>
              </a:rPr>
              <a:t>Controls</a:t>
            </a:r>
          </a:p>
        </p:txBody>
      </p:sp>
      <p:grpSp>
        <p:nvGrpSpPr>
          <p:cNvPr id="23" name="Group 25"/>
          <p:cNvGrpSpPr>
            <a:grpSpLocks/>
          </p:cNvGrpSpPr>
          <p:nvPr/>
        </p:nvGrpSpPr>
        <p:grpSpPr bwMode="auto">
          <a:xfrm>
            <a:off x="3554413" y="4535488"/>
            <a:ext cx="1905000" cy="1568450"/>
            <a:chOff x="2375" y="3269"/>
            <a:chExt cx="1200" cy="988"/>
          </a:xfrm>
        </p:grpSpPr>
        <p:grpSp>
          <p:nvGrpSpPr>
            <p:cNvPr id="24" name="Group 26"/>
            <p:cNvGrpSpPr>
              <a:grpSpLocks/>
            </p:cNvGrpSpPr>
            <p:nvPr/>
          </p:nvGrpSpPr>
          <p:grpSpPr bwMode="auto">
            <a:xfrm>
              <a:off x="2375" y="3269"/>
              <a:ext cx="1200" cy="767"/>
              <a:chOff x="3120" y="3168"/>
              <a:chExt cx="1200" cy="767"/>
            </a:xfrm>
          </p:grpSpPr>
          <p:pic>
            <p:nvPicPr>
              <p:cNvPr id="26" name="Picture 2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120" y="3168"/>
                <a:ext cx="1198" cy="76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</p:pic>
          <p:sp>
            <p:nvSpPr>
              <p:cNvPr id="27" name="Rectangle 28"/>
              <p:cNvSpPr>
                <a:spLocks noChangeArrowheads="1"/>
              </p:cNvSpPr>
              <p:nvPr/>
            </p:nvSpPr>
            <p:spPr bwMode="auto">
              <a:xfrm>
                <a:off x="3128" y="3168"/>
                <a:ext cx="1192" cy="75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25" name="Text Box 29"/>
            <p:cNvSpPr txBox="1">
              <a:spLocks noChangeArrowheads="1"/>
            </p:cNvSpPr>
            <p:nvPr/>
          </p:nvSpPr>
          <p:spPr bwMode="auto">
            <a:xfrm>
              <a:off x="2529" y="4065"/>
              <a:ext cx="889" cy="1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400" b="1">
                  <a:solidFill>
                    <a:srgbClr val="00216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Control Plan</a:t>
              </a:r>
            </a:p>
          </p:txBody>
        </p:sp>
      </p:grp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1838325" y="1431925"/>
            <a:ext cx="54991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000" b="1" dirty="0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Tool Interaction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4" grpId="0" animBg="1"/>
      <p:bldP spid="15" grpId="0" animBg="1"/>
      <p:bldP spid="21" grpId="0" animBg="1"/>
      <p:bldP spid="2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Control Plan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57197" y="1066803"/>
          <a:ext cx="8229602" cy="5226663"/>
        </p:xfrm>
        <a:graphic>
          <a:graphicData uri="http://schemas.openxmlformats.org/drawingml/2006/table">
            <a:tbl>
              <a:tblPr/>
              <a:tblGrid>
                <a:gridCol w="258341"/>
                <a:gridCol w="824698"/>
                <a:gridCol w="874378"/>
                <a:gridCol w="248405"/>
                <a:gridCol w="715401"/>
                <a:gridCol w="767565"/>
                <a:gridCol w="824698"/>
                <a:gridCol w="588716"/>
                <a:gridCol w="380058"/>
                <a:gridCol w="529099"/>
                <a:gridCol w="558908"/>
                <a:gridCol w="298085"/>
                <a:gridCol w="953868"/>
                <a:gridCol w="407382"/>
              </a:tblGrid>
              <a:tr h="14778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48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9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Process Control Plan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37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Form00-MT80-1000-00801</a:t>
                      </a:r>
                    </a:p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643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sng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48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48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Name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1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Approvals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Control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Abbreviations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6482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Initials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48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Q.A.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482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48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Revision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Plant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Engineering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482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48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QA Manager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Jabil S.Q.E.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Revision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Revision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Eff.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Notes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48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7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09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Process Flow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Machine, Device, Jig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63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Phase of 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Tools For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Process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Char.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Critical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Measurement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Sample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Analysis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Reaction If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09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Manufacturing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Parameters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Loc./Design.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Method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Size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Frequency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Cpk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Out of 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 dirty="0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 dirty="0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8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482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1123950"/>
            <a:ext cx="7905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Jabil_FullColorLog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143000"/>
            <a:ext cx="12668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Control Plan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28600" y="1817899"/>
          <a:ext cx="8610597" cy="3744705"/>
        </p:xfrm>
        <a:graphic>
          <a:graphicData uri="http://schemas.openxmlformats.org/drawingml/2006/table">
            <a:tbl>
              <a:tblPr/>
              <a:tblGrid>
                <a:gridCol w="270301"/>
                <a:gridCol w="862878"/>
                <a:gridCol w="914858"/>
                <a:gridCol w="259905"/>
                <a:gridCol w="748521"/>
                <a:gridCol w="803100"/>
                <a:gridCol w="862878"/>
                <a:gridCol w="615971"/>
                <a:gridCol w="397653"/>
                <a:gridCol w="553594"/>
                <a:gridCol w="584783"/>
                <a:gridCol w="311885"/>
                <a:gridCol w="998028"/>
                <a:gridCol w="426242"/>
              </a:tblGrid>
              <a:tr h="15405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93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Process Control Plan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27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Form00-MT80-1000-00801</a:t>
                      </a:r>
                    </a:p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05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49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sng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Name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1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Approvals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Control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Abbreviations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Initials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Q.A.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Revision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Plant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Engineering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1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QA Manager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Jabil S.Q.E.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Revision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Revision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Eff.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Notes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18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18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Process Flow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Machine, Device, Jig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1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Phase of 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Tools For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Process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Char.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Critical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Measurement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Sample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Analysis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Reaction If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99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Manufacturing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Parameters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Loc./Design.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Method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Size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Frequency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Cpk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Out of 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885950"/>
            <a:ext cx="7905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Jabil_FullColorLog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828800"/>
            <a:ext cx="12668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群組 15"/>
          <p:cNvGrpSpPr/>
          <p:nvPr/>
        </p:nvGrpSpPr>
        <p:grpSpPr>
          <a:xfrm>
            <a:off x="762000" y="1905000"/>
            <a:ext cx="3352800" cy="2362200"/>
            <a:chOff x="762000" y="1905000"/>
            <a:chExt cx="3352800" cy="2362200"/>
          </a:xfrm>
        </p:grpSpPr>
        <p:grpSp>
          <p:nvGrpSpPr>
            <p:cNvPr id="8" name="群組 20"/>
            <p:cNvGrpSpPr/>
            <p:nvPr/>
          </p:nvGrpSpPr>
          <p:grpSpPr>
            <a:xfrm>
              <a:off x="762000" y="1905000"/>
              <a:ext cx="3352800" cy="1676400"/>
              <a:chOff x="3048000" y="5029200"/>
              <a:chExt cx="3352800" cy="1676400"/>
            </a:xfrm>
          </p:grpSpPr>
          <p:grpSp>
            <p:nvGrpSpPr>
              <p:cNvPr id="10" name="群組 9"/>
              <p:cNvGrpSpPr/>
              <p:nvPr/>
            </p:nvGrpSpPr>
            <p:grpSpPr>
              <a:xfrm>
                <a:off x="3657600" y="5029200"/>
                <a:ext cx="2743200" cy="1066800"/>
                <a:chOff x="0" y="1524000"/>
                <a:chExt cx="2743200" cy="1066800"/>
              </a:xfrm>
            </p:grpSpPr>
            <p:sp>
              <p:nvSpPr>
                <p:cNvPr id="12" name="AutoShape 50"/>
                <p:cNvSpPr>
                  <a:spLocks noChangeArrowheads="1"/>
                </p:cNvSpPr>
                <p:nvPr/>
              </p:nvSpPr>
              <p:spPr bwMode="auto">
                <a:xfrm>
                  <a:off x="0" y="1524000"/>
                  <a:ext cx="2743200" cy="10668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Part Description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Identifies Part Name, Part 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Number and Revision.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13" name="AutoShape 51"/>
                <p:cNvSpPr>
                  <a:spLocks noChangeArrowheads="1"/>
                </p:cNvSpPr>
                <p:nvPr/>
              </p:nvSpPr>
              <p:spPr bwMode="auto">
                <a:xfrm>
                  <a:off x="76201" y="1600200"/>
                  <a:ext cx="2590799" cy="9144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11" name="Line 57"/>
              <p:cNvSpPr>
                <a:spLocks noChangeShapeType="1"/>
              </p:cNvSpPr>
              <p:nvPr/>
            </p:nvSpPr>
            <p:spPr bwMode="auto">
              <a:xfrm flipH="1">
                <a:off x="3048000" y="6096000"/>
                <a:ext cx="1828800" cy="609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4" name="Line 57"/>
            <p:cNvSpPr>
              <a:spLocks noChangeShapeType="1"/>
            </p:cNvSpPr>
            <p:nvPr/>
          </p:nvSpPr>
          <p:spPr bwMode="auto">
            <a:xfrm flipH="1">
              <a:off x="762000" y="2971800"/>
              <a:ext cx="1828800" cy="914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 flipH="1">
              <a:off x="762000" y="2971800"/>
              <a:ext cx="1828800" cy="1295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7" name="群組 20"/>
          <p:cNvGrpSpPr/>
          <p:nvPr/>
        </p:nvGrpSpPr>
        <p:grpSpPr>
          <a:xfrm>
            <a:off x="990600" y="4724400"/>
            <a:ext cx="2743200" cy="1524000"/>
            <a:chOff x="3657600" y="4572000"/>
            <a:chExt cx="2743200" cy="1524000"/>
          </a:xfrm>
        </p:grpSpPr>
        <p:grpSp>
          <p:nvGrpSpPr>
            <p:cNvPr id="30" name="群組 9"/>
            <p:cNvGrpSpPr/>
            <p:nvPr/>
          </p:nvGrpSpPr>
          <p:grpSpPr>
            <a:xfrm>
              <a:off x="3657600" y="5029200"/>
              <a:ext cx="2743200" cy="1066800"/>
              <a:chOff x="0" y="1524000"/>
              <a:chExt cx="2743200" cy="1066800"/>
            </a:xfrm>
          </p:grpSpPr>
          <p:sp>
            <p:nvSpPr>
              <p:cNvPr id="32" name="AutoShape 50"/>
              <p:cNvSpPr>
                <a:spLocks noChangeArrowheads="1"/>
              </p:cNvSpPr>
              <p:nvPr/>
            </p:nvSpPr>
            <p:spPr bwMode="auto">
              <a:xfrm>
                <a:off x="0" y="1524000"/>
                <a:ext cx="27432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3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Jabil SQE</a:t>
                </a:r>
              </a:p>
              <a:p>
                <a:pPr eaLnBrk="0" hangingPunct="0">
                  <a:defRPr/>
                </a:pP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The place for Jabil SQE</a:t>
                </a:r>
              </a:p>
              <a:p>
                <a:pPr eaLnBrk="0" hangingPunct="0">
                  <a:defRPr/>
                </a:pPr>
                <a:r>
                  <a:rPr lang="en-US" sz="1300" b="1" dirty="0" smtClean="0">
                    <a:solidFill>
                      <a:schemeClr val="bg1"/>
                    </a:solidFill>
                    <a:latin typeface="Verdana" pitchFamily="34" charset="0"/>
                  </a:rPr>
                  <a:t>Approval</a:t>
                </a:r>
                <a:endParaRPr lang="en-US" sz="13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33" name="AutoShape 51"/>
              <p:cNvSpPr>
                <a:spLocks noChangeArrowheads="1"/>
              </p:cNvSpPr>
              <p:nvPr/>
            </p:nvSpPr>
            <p:spPr bwMode="auto">
              <a:xfrm>
                <a:off x="76201" y="1600200"/>
                <a:ext cx="2590799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31" name="Line 57"/>
            <p:cNvSpPr>
              <a:spLocks noChangeShapeType="1"/>
            </p:cNvSpPr>
            <p:nvPr/>
          </p:nvSpPr>
          <p:spPr bwMode="auto">
            <a:xfrm flipH="1" flipV="1">
              <a:off x="5029200" y="4572000"/>
              <a:ext cx="0" cy="533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5" name="群組 34"/>
          <p:cNvGrpSpPr/>
          <p:nvPr/>
        </p:nvGrpSpPr>
        <p:grpSpPr>
          <a:xfrm>
            <a:off x="1219200" y="1905000"/>
            <a:ext cx="6781800" cy="2590800"/>
            <a:chOff x="1219200" y="1905000"/>
            <a:chExt cx="6781800" cy="2590800"/>
          </a:xfrm>
        </p:grpSpPr>
        <p:grpSp>
          <p:nvGrpSpPr>
            <p:cNvPr id="18" name="群組 17"/>
            <p:cNvGrpSpPr/>
            <p:nvPr/>
          </p:nvGrpSpPr>
          <p:grpSpPr>
            <a:xfrm>
              <a:off x="4648200" y="1905000"/>
              <a:ext cx="3352800" cy="2209800"/>
              <a:chOff x="762000" y="1905000"/>
              <a:chExt cx="3352800" cy="2209800"/>
            </a:xfrm>
          </p:grpSpPr>
          <p:grpSp>
            <p:nvGrpSpPr>
              <p:cNvPr id="19" name="群組 20"/>
              <p:cNvGrpSpPr/>
              <p:nvPr/>
            </p:nvGrpSpPr>
            <p:grpSpPr>
              <a:xfrm>
                <a:off x="762000" y="1905000"/>
                <a:ext cx="3352800" cy="1752600"/>
                <a:chOff x="3048000" y="5029200"/>
                <a:chExt cx="3352800" cy="1752600"/>
              </a:xfrm>
            </p:grpSpPr>
            <p:grpSp>
              <p:nvGrpSpPr>
                <p:cNvPr id="22" name="群組 9"/>
                <p:cNvGrpSpPr/>
                <p:nvPr/>
              </p:nvGrpSpPr>
              <p:grpSpPr>
                <a:xfrm>
                  <a:off x="3657600" y="5029200"/>
                  <a:ext cx="2743200" cy="1066800"/>
                  <a:chOff x="0" y="1524000"/>
                  <a:chExt cx="2743200" cy="1066800"/>
                </a:xfrm>
              </p:grpSpPr>
              <p:sp>
                <p:nvSpPr>
                  <p:cNvPr id="24" name="Auto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524000"/>
                    <a:ext cx="2743200" cy="106680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hlink"/>
                      </a:gs>
                      <a:gs pos="100000">
                        <a:schemeClr val="hlink">
                          <a:gamma/>
                          <a:tint val="66667"/>
                          <a:invGamma/>
                        </a:schemeClr>
                      </a:gs>
                    </a:gsLst>
                    <a:lin ang="5400000" scaled="1"/>
                  </a:gradFill>
                  <a:ln w="19050">
                    <a:solidFill>
                      <a:srgbClr val="002163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r>
                      <a:rPr lang="en-US" sz="1300" b="1" u="sng" dirty="0" smtClean="0">
                        <a:solidFill>
                          <a:schemeClr val="bg1"/>
                        </a:solidFill>
                        <a:latin typeface="Verdana" pitchFamily="34" charset="0"/>
                      </a:rPr>
                      <a:t>Initials and Date</a:t>
                    </a:r>
                  </a:p>
                  <a:p>
                    <a:pPr eaLnBrk="0" hangingPunct="0">
                      <a:defRPr/>
                    </a:pPr>
                    <a:r>
                      <a:rPr lang="en-US" sz="1300" b="1" dirty="0" smtClean="0">
                        <a:solidFill>
                          <a:schemeClr val="bg1"/>
                        </a:solidFill>
                        <a:latin typeface="Verdana" pitchFamily="34" charset="0"/>
                      </a:rPr>
                      <a:t>Supplier’s initial and QA </a:t>
                    </a:r>
                  </a:p>
                  <a:p>
                    <a:pPr eaLnBrk="0" hangingPunct="0">
                      <a:defRPr/>
                    </a:pPr>
                    <a:r>
                      <a:rPr lang="en-US" sz="1300" b="1" dirty="0" smtClean="0">
                        <a:solidFill>
                          <a:schemeClr val="bg1"/>
                        </a:solidFill>
                        <a:latin typeface="Verdana" pitchFamily="34" charset="0"/>
                      </a:rPr>
                      <a:t>Manager’ signature and </a:t>
                    </a:r>
                  </a:p>
                  <a:p>
                    <a:pPr eaLnBrk="0" hangingPunct="0">
                      <a:defRPr/>
                    </a:pPr>
                    <a:r>
                      <a:rPr lang="en-US" sz="1300" b="1" dirty="0" smtClean="0">
                        <a:solidFill>
                          <a:schemeClr val="bg1"/>
                        </a:solidFill>
                        <a:latin typeface="Verdana" pitchFamily="34" charset="0"/>
                      </a:rPr>
                      <a:t>Date.</a:t>
                    </a:r>
                    <a:endParaRPr lang="en-US" sz="1300" b="1" dirty="0">
                      <a:solidFill>
                        <a:schemeClr val="bg1"/>
                      </a:solidFill>
                      <a:latin typeface="Verdana" pitchFamily="34" charset="0"/>
                    </a:endParaRPr>
                  </a:p>
                </p:txBody>
              </p:sp>
              <p:sp>
                <p:nvSpPr>
                  <p:cNvPr id="25" name="Auto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76201" y="1600200"/>
                    <a:ext cx="2590799" cy="914400"/>
                  </a:xfrm>
                  <a:prstGeom prst="roundRect">
                    <a:avLst>
                      <a:gd name="adj" fmla="val 16667"/>
                    </a:avLst>
                  </a:prstGeom>
                  <a:noFill/>
                  <a:ln w="254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zh-CN">
                      <a:ea typeface="SimSun" pitchFamily="2" charset="-122"/>
                    </a:endParaRPr>
                  </a:p>
                </p:txBody>
              </p:sp>
            </p:grpSp>
            <p:sp>
              <p:nvSpPr>
                <p:cNvPr id="23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3048000" y="6096000"/>
                  <a:ext cx="1828800" cy="685800"/>
                </a:xfrm>
                <a:prstGeom prst="line">
                  <a:avLst/>
                </a:prstGeom>
                <a:noFill/>
                <a:ln w="63500">
                  <a:solidFill>
                    <a:srgbClr val="002163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0" name="Line 57"/>
              <p:cNvSpPr>
                <a:spLocks noChangeShapeType="1"/>
              </p:cNvSpPr>
              <p:nvPr/>
            </p:nvSpPr>
            <p:spPr bwMode="auto">
              <a:xfrm flipH="1">
                <a:off x="762000" y="2971800"/>
                <a:ext cx="1828800" cy="9144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" name="Line 57"/>
              <p:cNvSpPr>
                <a:spLocks noChangeShapeType="1"/>
              </p:cNvSpPr>
              <p:nvPr/>
            </p:nvSpPr>
            <p:spPr bwMode="auto">
              <a:xfrm flipH="1">
                <a:off x="762000" y="2971800"/>
                <a:ext cx="1828800" cy="11430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4" name="Line 57"/>
            <p:cNvSpPr>
              <a:spLocks noChangeShapeType="1"/>
            </p:cNvSpPr>
            <p:nvPr/>
          </p:nvSpPr>
          <p:spPr bwMode="auto">
            <a:xfrm flipH="1">
              <a:off x="1219200" y="2971800"/>
              <a:ext cx="5257800" cy="15240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6" name="群組 45"/>
          <p:cNvGrpSpPr/>
          <p:nvPr/>
        </p:nvGrpSpPr>
        <p:grpSpPr>
          <a:xfrm>
            <a:off x="3657600" y="4724400"/>
            <a:ext cx="3124200" cy="1524000"/>
            <a:chOff x="3657600" y="4724400"/>
            <a:chExt cx="3124200" cy="1524000"/>
          </a:xfrm>
        </p:grpSpPr>
        <p:grpSp>
          <p:nvGrpSpPr>
            <p:cNvPr id="39" name="群組 20"/>
            <p:cNvGrpSpPr/>
            <p:nvPr/>
          </p:nvGrpSpPr>
          <p:grpSpPr>
            <a:xfrm>
              <a:off x="4038600" y="4724400"/>
              <a:ext cx="2743200" cy="1524000"/>
              <a:chOff x="3657600" y="4572000"/>
              <a:chExt cx="2743200" cy="1524000"/>
            </a:xfrm>
          </p:grpSpPr>
          <p:grpSp>
            <p:nvGrpSpPr>
              <p:cNvPr id="40" name="群組 9"/>
              <p:cNvGrpSpPr/>
              <p:nvPr/>
            </p:nvGrpSpPr>
            <p:grpSpPr>
              <a:xfrm>
                <a:off x="3657600" y="5029200"/>
                <a:ext cx="2743200" cy="1066800"/>
                <a:chOff x="0" y="1524000"/>
                <a:chExt cx="2743200" cy="1066800"/>
              </a:xfrm>
            </p:grpSpPr>
            <p:sp>
              <p:nvSpPr>
                <p:cNvPr id="42" name="AutoShape 50"/>
                <p:cNvSpPr>
                  <a:spLocks noChangeArrowheads="1"/>
                </p:cNvSpPr>
                <p:nvPr/>
              </p:nvSpPr>
              <p:spPr bwMode="auto">
                <a:xfrm>
                  <a:off x="0" y="1524000"/>
                  <a:ext cx="2743200" cy="10668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Document Info.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Control Plan’s issue date,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Rev., and Effective. date.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43" name="AutoShape 51"/>
                <p:cNvSpPr>
                  <a:spLocks noChangeArrowheads="1"/>
                </p:cNvSpPr>
                <p:nvPr/>
              </p:nvSpPr>
              <p:spPr bwMode="auto">
                <a:xfrm>
                  <a:off x="76201" y="1600200"/>
                  <a:ext cx="2590799" cy="9144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41" name="Line 57"/>
              <p:cNvSpPr>
                <a:spLocks noChangeShapeType="1"/>
              </p:cNvSpPr>
              <p:nvPr/>
            </p:nvSpPr>
            <p:spPr bwMode="auto">
              <a:xfrm flipH="1" flipV="1">
                <a:off x="5029200" y="4572000"/>
                <a:ext cx="0" cy="5334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4" name="Line 57"/>
            <p:cNvSpPr>
              <a:spLocks noChangeShapeType="1"/>
            </p:cNvSpPr>
            <p:nvPr/>
          </p:nvSpPr>
          <p:spPr bwMode="auto">
            <a:xfrm flipH="1" flipV="1">
              <a:off x="3657600" y="4724400"/>
              <a:ext cx="1752600" cy="533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Line 57"/>
            <p:cNvSpPr>
              <a:spLocks noChangeShapeType="1"/>
            </p:cNvSpPr>
            <p:nvPr/>
          </p:nvSpPr>
          <p:spPr bwMode="auto">
            <a:xfrm flipH="1" flipV="1">
              <a:off x="4495800" y="4724400"/>
              <a:ext cx="914400" cy="533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Control Plan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28600" y="1219200"/>
          <a:ext cx="8610597" cy="3744705"/>
        </p:xfrm>
        <a:graphic>
          <a:graphicData uri="http://schemas.openxmlformats.org/drawingml/2006/table">
            <a:tbl>
              <a:tblPr/>
              <a:tblGrid>
                <a:gridCol w="270301"/>
                <a:gridCol w="862878"/>
                <a:gridCol w="914858"/>
                <a:gridCol w="259905"/>
                <a:gridCol w="748521"/>
                <a:gridCol w="803100"/>
                <a:gridCol w="862878"/>
                <a:gridCol w="615971"/>
                <a:gridCol w="397653"/>
                <a:gridCol w="553594"/>
                <a:gridCol w="584783"/>
                <a:gridCol w="311885"/>
                <a:gridCol w="998028"/>
                <a:gridCol w="426242"/>
              </a:tblGrid>
              <a:tr h="15405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93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Process Control Plan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27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Form00-MT80-1000-00801</a:t>
                      </a:r>
                    </a:p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05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49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sng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Name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1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Approvals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Control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Abbreviations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Initials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Q.A.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Revision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Plant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Engineering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1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QA Manager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Jabil S.Q.E.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Revision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Revision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Eff.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Notes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18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18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Process Flow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Machine, Device, Jig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1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Phase of 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Tools For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Process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Char.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Critical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Measurement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Sample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Analysis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Reaction If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99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Manufacturing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Parameters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Loc./Design.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Method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Size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Frequency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Cpk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Out of 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276350"/>
            <a:ext cx="7905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Jabil_FullColorLog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219200"/>
            <a:ext cx="12668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群組 5"/>
          <p:cNvGrpSpPr/>
          <p:nvPr/>
        </p:nvGrpSpPr>
        <p:grpSpPr>
          <a:xfrm>
            <a:off x="228600" y="1905000"/>
            <a:ext cx="2895600" cy="2438400"/>
            <a:chOff x="228600" y="1905000"/>
            <a:chExt cx="2895600" cy="2438400"/>
          </a:xfrm>
        </p:grpSpPr>
        <p:grpSp>
          <p:nvGrpSpPr>
            <p:cNvPr id="10" name="群組 9"/>
            <p:cNvGrpSpPr/>
            <p:nvPr/>
          </p:nvGrpSpPr>
          <p:grpSpPr>
            <a:xfrm>
              <a:off x="228600" y="1905000"/>
              <a:ext cx="2895600" cy="1066800"/>
              <a:chOff x="-1143000" y="1524000"/>
              <a:chExt cx="2895600" cy="1066800"/>
            </a:xfrm>
          </p:grpSpPr>
          <p:sp>
            <p:nvSpPr>
              <p:cNvPr id="12" name="AutoShape 50"/>
              <p:cNvSpPr>
                <a:spLocks noChangeArrowheads="1"/>
              </p:cNvSpPr>
              <p:nvPr/>
            </p:nvSpPr>
            <p:spPr bwMode="auto">
              <a:xfrm>
                <a:off x="-1143000" y="1524000"/>
                <a:ext cx="28956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Process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Use this area to define process 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number and description.</a:t>
                </a:r>
                <a:endParaRPr lang="en-US" altLang="zh-CN" sz="12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13" name="AutoShape 51"/>
              <p:cNvSpPr>
                <a:spLocks noChangeArrowheads="1"/>
              </p:cNvSpPr>
              <p:nvPr/>
            </p:nvSpPr>
            <p:spPr bwMode="auto">
              <a:xfrm>
                <a:off x="-1066800" y="1600200"/>
                <a:ext cx="2743200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9" name="Line 57"/>
            <p:cNvSpPr>
              <a:spLocks noChangeShapeType="1"/>
            </p:cNvSpPr>
            <p:nvPr/>
          </p:nvSpPr>
          <p:spPr bwMode="auto">
            <a:xfrm flipH="1">
              <a:off x="914400" y="2971800"/>
              <a:ext cx="609600" cy="1371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4" name="群組 20"/>
          <p:cNvGrpSpPr/>
          <p:nvPr/>
        </p:nvGrpSpPr>
        <p:grpSpPr>
          <a:xfrm>
            <a:off x="304800" y="4953000"/>
            <a:ext cx="3276600" cy="1524000"/>
            <a:chOff x="3657600" y="4572000"/>
            <a:chExt cx="2743200" cy="1524000"/>
          </a:xfrm>
        </p:grpSpPr>
        <p:grpSp>
          <p:nvGrpSpPr>
            <p:cNvPr id="15" name="群組 9"/>
            <p:cNvGrpSpPr/>
            <p:nvPr/>
          </p:nvGrpSpPr>
          <p:grpSpPr>
            <a:xfrm>
              <a:off x="3657600" y="5029200"/>
              <a:ext cx="2743200" cy="1066800"/>
              <a:chOff x="0" y="1524000"/>
              <a:chExt cx="2743200" cy="1066800"/>
            </a:xfrm>
          </p:grpSpPr>
          <p:sp>
            <p:nvSpPr>
              <p:cNvPr id="17" name="AutoShape 50"/>
              <p:cNvSpPr>
                <a:spLocks noChangeArrowheads="1"/>
              </p:cNvSpPr>
              <p:nvPr/>
            </p:nvSpPr>
            <p:spPr bwMode="auto">
              <a:xfrm>
                <a:off x="0" y="1524000"/>
                <a:ext cx="27432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Machine/Tools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List the machine, device, jig, 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or tools that will be used in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the manufacturing process</a:t>
                </a:r>
                <a:endParaRPr lang="en-US" altLang="zh-CN" sz="12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18" name="AutoShape 51"/>
              <p:cNvSpPr>
                <a:spLocks noChangeArrowheads="1"/>
              </p:cNvSpPr>
              <p:nvPr/>
            </p:nvSpPr>
            <p:spPr bwMode="auto">
              <a:xfrm>
                <a:off x="76201" y="1600200"/>
                <a:ext cx="2590799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16" name="Line 57"/>
            <p:cNvSpPr>
              <a:spLocks noChangeShapeType="1"/>
            </p:cNvSpPr>
            <p:nvPr/>
          </p:nvSpPr>
          <p:spPr bwMode="auto">
            <a:xfrm flipH="1" flipV="1">
              <a:off x="5029200" y="4572000"/>
              <a:ext cx="0" cy="533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9" name="群組 18"/>
          <p:cNvGrpSpPr/>
          <p:nvPr/>
        </p:nvGrpSpPr>
        <p:grpSpPr>
          <a:xfrm>
            <a:off x="3429000" y="1905000"/>
            <a:ext cx="2895600" cy="2438400"/>
            <a:chOff x="228600" y="1905000"/>
            <a:chExt cx="2895600" cy="2438400"/>
          </a:xfrm>
        </p:grpSpPr>
        <p:grpSp>
          <p:nvGrpSpPr>
            <p:cNvPr id="20" name="群組 9"/>
            <p:cNvGrpSpPr/>
            <p:nvPr/>
          </p:nvGrpSpPr>
          <p:grpSpPr>
            <a:xfrm>
              <a:off x="228600" y="1905000"/>
              <a:ext cx="2895600" cy="1066800"/>
              <a:chOff x="-1143000" y="1524000"/>
              <a:chExt cx="2895600" cy="1066800"/>
            </a:xfrm>
          </p:grpSpPr>
          <p:sp>
            <p:nvSpPr>
              <p:cNvPr id="22" name="AutoShape 50"/>
              <p:cNvSpPr>
                <a:spLocks noChangeArrowheads="1"/>
              </p:cNvSpPr>
              <p:nvPr/>
            </p:nvSpPr>
            <p:spPr bwMode="auto">
              <a:xfrm>
                <a:off x="-1143000" y="1524000"/>
                <a:ext cx="28956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Characteristics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Define the characteristics of 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the product and process</a:t>
                </a:r>
                <a:endParaRPr lang="en-US" altLang="zh-CN" sz="13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23" name="AutoShape 51"/>
              <p:cNvSpPr>
                <a:spLocks noChangeArrowheads="1"/>
              </p:cNvSpPr>
              <p:nvPr/>
            </p:nvSpPr>
            <p:spPr bwMode="auto">
              <a:xfrm>
                <a:off x="-1066800" y="1600200"/>
                <a:ext cx="2743200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 dirty="0">
                  <a:ea typeface="SimSun" pitchFamily="2" charset="-122"/>
                </a:endParaRPr>
              </a:p>
            </p:txBody>
          </p:sp>
        </p:grpSp>
        <p:sp>
          <p:nvSpPr>
            <p:cNvPr id="21" name="Line 57"/>
            <p:cNvSpPr>
              <a:spLocks noChangeShapeType="1"/>
            </p:cNvSpPr>
            <p:nvPr/>
          </p:nvSpPr>
          <p:spPr bwMode="auto">
            <a:xfrm flipH="1">
              <a:off x="914400" y="2971800"/>
              <a:ext cx="609600" cy="1371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Control Plan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28600" y="1219200"/>
          <a:ext cx="8610597" cy="3744705"/>
        </p:xfrm>
        <a:graphic>
          <a:graphicData uri="http://schemas.openxmlformats.org/drawingml/2006/table">
            <a:tbl>
              <a:tblPr/>
              <a:tblGrid>
                <a:gridCol w="270301"/>
                <a:gridCol w="862878"/>
                <a:gridCol w="914858"/>
                <a:gridCol w="259905"/>
                <a:gridCol w="748521"/>
                <a:gridCol w="803100"/>
                <a:gridCol w="862878"/>
                <a:gridCol w="615971"/>
                <a:gridCol w="397653"/>
                <a:gridCol w="553594"/>
                <a:gridCol w="584783"/>
                <a:gridCol w="311885"/>
                <a:gridCol w="998028"/>
                <a:gridCol w="426242"/>
              </a:tblGrid>
              <a:tr h="15405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93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Process Control Plan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27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Form00-MT80-1000-00801</a:t>
                      </a:r>
                    </a:p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05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49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sng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Name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1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Approvals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Control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Abbreviations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Initials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Q.A.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Revision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Plant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Engineering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1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QA Manager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Jabil S.Q.E.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Revision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Revision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Eff.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Notes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18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18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Process Flow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Machine, Device, Jig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1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Phase of 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Tools For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Process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Char.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Critical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Measurement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Sample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Analysis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Reaction If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99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Manufacturing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Parameters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Loc./Design.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Method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Size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Frequency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Cpk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Out of 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276350"/>
            <a:ext cx="7905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Jabil_FullColorLog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219200"/>
            <a:ext cx="12668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群組 20"/>
          <p:cNvGrpSpPr/>
          <p:nvPr/>
        </p:nvGrpSpPr>
        <p:grpSpPr>
          <a:xfrm>
            <a:off x="1905000" y="4953000"/>
            <a:ext cx="3276600" cy="1676400"/>
            <a:chOff x="3657600" y="4419600"/>
            <a:chExt cx="2743200" cy="1676400"/>
          </a:xfrm>
        </p:grpSpPr>
        <p:grpSp>
          <p:nvGrpSpPr>
            <p:cNvPr id="7" name="群組 9"/>
            <p:cNvGrpSpPr/>
            <p:nvPr/>
          </p:nvGrpSpPr>
          <p:grpSpPr>
            <a:xfrm>
              <a:off x="3657600" y="5029200"/>
              <a:ext cx="2743200" cy="1066800"/>
              <a:chOff x="0" y="1524000"/>
              <a:chExt cx="2743200" cy="1066800"/>
            </a:xfrm>
          </p:grpSpPr>
          <p:sp>
            <p:nvSpPr>
              <p:cNvPr id="9" name="AutoShape 50"/>
              <p:cNvSpPr>
                <a:spLocks noChangeArrowheads="1"/>
              </p:cNvSpPr>
              <p:nvPr/>
            </p:nvSpPr>
            <p:spPr bwMode="auto">
              <a:xfrm>
                <a:off x="0" y="1524000"/>
                <a:ext cx="27432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Measurement Method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List the method used for the 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characteristics measurement.</a:t>
                </a:r>
                <a:endParaRPr lang="en-US" altLang="zh-CN" sz="12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10" name="AutoShape 51"/>
              <p:cNvSpPr>
                <a:spLocks noChangeArrowheads="1"/>
              </p:cNvSpPr>
              <p:nvPr/>
            </p:nvSpPr>
            <p:spPr bwMode="auto">
              <a:xfrm>
                <a:off x="76201" y="1600200"/>
                <a:ext cx="2590799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8" name="Line 57"/>
            <p:cNvSpPr>
              <a:spLocks noChangeShapeType="1"/>
            </p:cNvSpPr>
            <p:nvPr/>
          </p:nvSpPr>
          <p:spPr bwMode="auto">
            <a:xfrm flipV="1">
              <a:off x="5029200" y="4419600"/>
              <a:ext cx="1371600" cy="6858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2362200" y="2438400"/>
            <a:ext cx="3657600" cy="2209800"/>
            <a:chOff x="228600" y="1905000"/>
            <a:chExt cx="3657600" cy="2209800"/>
          </a:xfrm>
        </p:grpSpPr>
        <p:grpSp>
          <p:nvGrpSpPr>
            <p:cNvPr id="12" name="群組 9"/>
            <p:cNvGrpSpPr/>
            <p:nvPr/>
          </p:nvGrpSpPr>
          <p:grpSpPr>
            <a:xfrm>
              <a:off x="228600" y="1905000"/>
              <a:ext cx="2895600" cy="1066800"/>
              <a:chOff x="-1143000" y="1524000"/>
              <a:chExt cx="2895600" cy="1066800"/>
            </a:xfrm>
          </p:grpSpPr>
          <p:sp>
            <p:nvSpPr>
              <p:cNvPr id="14" name="AutoShape 50"/>
              <p:cNvSpPr>
                <a:spLocks noChangeArrowheads="1"/>
              </p:cNvSpPr>
              <p:nvPr/>
            </p:nvSpPr>
            <p:spPr bwMode="auto">
              <a:xfrm>
                <a:off x="-1143000" y="1524000"/>
                <a:ext cx="28956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Sample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Define sample size and 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sampling frequency.</a:t>
                </a:r>
                <a:endParaRPr lang="en-US" altLang="zh-CN" sz="13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15" name="AutoShape 51"/>
              <p:cNvSpPr>
                <a:spLocks noChangeArrowheads="1"/>
              </p:cNvSpPr>
              <p:nvPr/>
            </p:nvSpPr>
            <p:spPr bwMode="auto">
              <a:xfrm>
                <a:off x="-1066800" y="1600200"/>
                <a:ext cx="2743200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 dirty="0">
                  <a:ea typeface="SimSun" pitchFamily="2" charset="-122"/>
                </a:endParaRPr>
              </a:p>
            </p:txBody>
          </p:sp>
        </p:grpSp>
        <p:sp>
          <p:nvSpPr>
            <p:cNvPr id="13" name="Line 57"/>
            <p:cNvSpPr>
              <a:spLocks noChangeShapeType="1"/>
            </p:cNvSpPr>
            <p:nvPr/>
          </p:nvSpPr>
          <p:spPr bwMode="auto">
            <a:xfrm>
              <a:off x="1828800" y="2971800"/>
              <a:ext cx="2057400" cy="11430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" name="群組 20"/>
          <p:cNvGrpSpPr/>
          <p:nvPr/>
        </p:nvGrpSpPr>
        <p:grpSpPr>
          <a:xfrm>
            <a:off x="5410200" y="4953000"/>
            <a:ext cx="3276600" cy="1371600"/>
            <a:chOff x="3657600" y="4724400"/>
            <a:chExt cx="2743200" cy="1371600"/>
          </a:xfrm>
        </p:grpSpPr>
        <p:grpSp>
          <p:nvGrpSpPr>
            <p:cNvPr id="22" name="群組 9"/>
            <p:cNvGrpSpPr/>
            <p:nvPr/>
          </p:nvGrpSpPr>
          <p:grpSpPr>
            <a:xfrm>
              <a:off x="3657600" y="5029200"/>
              <a:ext cx="2743200" cy="1066800"/>
              <a:chOff x="0" y="1524000"/>
              <a:chExt cx="2743200" cy="1066800"/>
            </a:xfrm>
          </p:grpSpPr>
          <p:sp>
            <p:nvSpPr>
              <p:cNvPr id="24" name="AutoShape 50"/>
              <p:cNvSpPr>
                <a:spLocks noChangeArrowheads="1"/>
              </p:cNvSpPr>
              <p:nvPr/>
            </p:nvSpPr>
            <p:spPr bwMode="auto">
              <a:xfrm>
                <a:off x="0" y="1524000"/>
                <a:ext cx="27432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Analysis Method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Define the measurement system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analysis method.</a:t>
                </a:r>
                <a:endParaRPr lang="en-US" altLang="zh-CN" sz="12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25" name="AutoShape 51"/>
              <p:cNvSpPr>
                <a:spLocks noChangeArrowheads="1"/>
              </p:cNvSpPr>
              <p:nvPr/>
            </p:nvSpPr>
            <p:spPr bwMode="auto">
              <a:xfrm>
                <a:off x="76201" y="1600200"/>
                <a:ext cx="2590799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23" name="Line 57"/>
            <p:cNvSpPr>
              <a:spLocks noChangeShapeType="1"/>
            </p:cNvSpPr>
            <p:nvPr/>
          </p:nvSpPr>
          <p:spPr bwMode="auto">
            <a:xfrm flipH="1" flipV="1">
              <a:off x="4869712" y="4724400"/>
              <a:ext cx="0" cy="4572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6" name="群組 25"/>
          <p:cNvGrpSpPr/>
          <p:nvPr/>
        </p:nvGrpSpPr>
        <p:grpSpPr>
          <a:xfrm>
            <a:off x="5867400" y="2438400"/>
            <a:ext cx="2895600" cy="2209800"/>
            <a:chOff x="228600" y="1905000"/>
            <a:chExt cx="2895600" cy="2209800"/>
          </a:xfrm>
        </p:grpSpPr>
        <p:grpSp>
          <p:nvGrpSpPr>
            <p:cNvPr id="27" name="群組 9"/>
            <p:cNvGrpSpPr/>
            <p:nvPr/>
          </p:nvGrpSpPr>
          <p:grpSpPr>
            <a:xfrm>
              <a:off x="228600" y="1905000"/>
              <a:ext cx="2895600" cy="1066800"/>
              <a:chOff x="-1143000" y="1524000"/>
              <a:chExt cx="2895600" cy="1066800"/>
            </a:xfrm>
          </p:grpSpPr>
          <p:sp>
            <p:nvSpPr>
              <p:cNvPr id="29" name="AutoShape 50"/>
              <p:cNvSpPr>
                <a:spLocks noChangeArrowheads="1"/>
              </p:cNvSpPr>
              <p:nvPr/>
            </p:nvSpPr>
            <p:spPr bwMode="auto">
              <a:xfrm>
                <a:off x="-1143000" y="1524000"/>
                <a:ext cx="28956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CPK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Define whether Cpk analysis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needed for this characteristics.</a:t>
                </a:r>
                <a:endParaRPr lang="en-US" altLang="zh-CN" sz="13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30" name="AutoShape 51"/>
              <p:cNvSpPr>
                <a:spLocks noChangeArrowheads="1"/>
              </p:cNvSpPr>
              <p:nvPr/>
            </p:nvSpPr>
            <p:spPr bwMode="auto">
              <a:xfrm>
                <a:off x="-1066800" y="1600200"/>
                <a:ext cx="2743200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 dirty="0">
                  <a:ea typeface="SimSun" pitchFamily="2" charset="-122"/>
                </a:endParaRPr>
              </a:p>
            </p:txBody>
          </p:sp>
        </p:grpSp>
        <p:sp>
          <p:nvSpPr>
            <p:cNvPr id="28" name="Line 57"/>
            <p:cNvSpPr>
              <a:spLocks noChangeShapeType="1"/>
            </p:cNvSpPr>
            <p:nvPr/>
          </p:nvSpPr>
          <p:spPr bwMode="auto">
            <a:xfrm>
              <a:off x="1600200" y="2971800"/>
              <a:ext cx="0" cy="11430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Control Plan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28600" y="1219200"/>
          <a:ext cx="8610597" cy="3744705"/>
        </p:xfrm>
        <a:graphic>
          <a:graphicData uri="http://schemas.openxmlformats.org/drawingml/2006/table">
            <a:tbl>
              <a:tblPr/>
              <a:tblGrid>
                <a:gridCol w="270301"/>
                <a:gridCol w="862878"/>
                <a:gridCol w="914858"/>
                <a:gridCol w="259905"/>
                <a:gridCol w="748521"/>
                <a:gridCol w="803100"/>
                <a:gridCol w="862878"/>
                <a:gridCol w="615971"/>
                <a:gridCol w="397653"/>
                <a:gridCol w="553594"/>
                <a:gridCol w="584783"/>
                <a:gridCol w="311885"/>
                <a:gridCol w="998028"/>
                <a:gridCol w="426242"/>
              </a:tblGrid>
              <a:tr h="15405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93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Process Control Plan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27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Form00-MT80-1000-00801</a:t>
                      </a:r>
                    </a:p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05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49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sng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Name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1" u="none" strike="noStrike">
                          <a:solidFill>
                            <a:srgbClr val="003366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Approvals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Control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Abbreviations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Initials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Part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Q.A.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 Revision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Plant 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Engineering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1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QA Manager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Jabil S.Q.E.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Revision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Revision Number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Eff.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Notes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1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18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18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Process Flow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Machine, Device, Jig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1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Phase of Production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Tools For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Process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Char.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Product Critical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Measurement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Sample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Analysis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Reaction If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99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Manufacturing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Parameters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Loc./Design.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Method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Size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Frequency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latin typeface="Arial"/>
                        </a:rPr>
                        <a:t>Methods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Cpk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Out of Control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276350"/>
            <a:ext cx="7905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Jabil_FullColorLog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219200"/>
            <a:ext cx="12668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群組 20"/>
          <p:cNvGrpSpPr/>
          <p:nvPr/>
        </p:nvGrpSpPr>
        <p:grpSpPr>
          <a:xfrm>
            <a:off x="4114800" y="4953000"/>
            <a:ext cx="3429000" cy="1676400"/>
            <a:chOff x="3657600" y="4419600"/>
            <a:chExt cx="2870791" cy="1676400"/>
          </a:xfrm>
        </p:grpSpPr>
        <p:grpSp>
          <p:nvGrpSpPr>
            <p:cNvPr id="7" name="群組 9"/>
            <p:cNvGrpSpPr/>
            <p:nvPr/>
          </p:nvGrpSpPr>
          <p:grpSpPr>
            <a:xfrm>
              <a:off x="3657600" y="5029200"/>
              <a:ext cx="2743200" cy="1066800"/>
              <a:chOff x="0" y="1524000"/>
              <a:chExt cx="2743200" cy="1066800"/>
            </a:xfrm>
          </p:grpSpPr>
          <p:sp>
            <p:nvSpPr>
              <p:cNvPr id="9" name="AutoShape 50"/>
              <p:cNvSpPr>
                <a:spLocks noChangeArrowheads="1"/>
              </p:cNvSpPr>
              <p:nvPr/>
            </p:nvSpPr>
            <p:spPr bwMode="auto">
              <a:xfrm>
                <a:off x="0" y="1524000"/>
                <a:ext cx="27432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Reaction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List the action plan if the </a:t>
                </a:r>
              </a:p>
              <a:p>
                <a:pPr eaLnBrk="0" hangingPunct="0">
                  <a:defRPr/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</a:rPr>
                  <a:t>characteristics out of requirements.</a:t>
                </a:r>
                <a:endParaRPr lang="en-US" altLang="zh-CN" sz="1200" b="1" dirty="0">
                  <a:solidFill>
                    <a:schemeClr val="bg1"/>
                  </a:solidFill>
                  <a:latin typeface="Verdana" pitchFamily="34" charset="0"/>
                </a:endParaRPr>
              </a:p>
            </p:txBody>
          </p:sp>
          <p:sp>
            <p:nvSpPr>
              <p:cNvPr id="10" name="AutoShape 51"/>
              <p:cNvSpPr>
                <a:spLocks noChangeArrowheads="1"/>
              </p:cNvSpPr>
              <p:nvPr/>
            </p:nvSpPr>
            <p:spPr bwMode="auto">
              <a:xfrm>
                <a:off x="76201" y="1600200"/>
                <a:ext cx="2590799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8" name="Line 57"/>
            <p:cNvSpPr>
              <a:spLocks noChangeShapeType="1"/>
            </p:cNvSpPr>
            <p:nvPr/>
          </p:nvSpPr>
          <p:spPr bwMode="auto">
            <a:xfrm flipV="1">
              <a:off x="5029200" y="4419600"/>
              <a:ext cx="1499191" cy="6858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5867400" y="2438400"/>
            <a:ext cx="2895600" cy="2209800"/>
            <a:chOff x="228600" y="1905000"/>
            <a:chExt cx="2895600" cy="2209800"/>
          </a:xfrm>
        </p:grpSpPr>
        <p:grpSp>
          <p:nvGrpSpPr>
            <p:cNvPr id="12" name="群組 9"/>
            <p:cNvGrpSpPr/>
            <p:nvPr/>
          </p:nvGrpSpPr>
          <p:grpSpPr>
            <a:xfrm>
              <a:off x="228600" y="1905000"/>
              <a:ext cx="2895600" cy="1066800"/>
              <a:chOff x="-1143000" y="1524000"/>
              <a:chExt cx="2895600" cy="1066800"/>
            </a:xfrm>
          </p:grpSpPr>
          <p:sp>
            <p:nvSpPr>
              <p:cNvPr id="14" name="AutoShape 50"/>
              <p:cNvSpPr>
                <a:spLocks noChangeArrowheads="1"/>
              </p:cNvSpPr>
              <p:nvPr/>
            </p:nvSpPr>
            <p:spPr bwMode="auto">
              <a:xfrm>
                <a:off x="-1143000" y="1524000"/>
                <a:ext cx="2895600" cy="10668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Control Location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Define the location to execute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the control, such as on-line, 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QC Lab, etc..</a:t>
                </a:r>
                <a:endParaRPr lang="en-US" altLang="zh-CN" sz="13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15" name="AutoShape 51"/>
              <p:cNvSpPr>
                <a:spLocks noChangeArrowheads="1"/>
              </p:cNvSpPr>
              <p:nvPr/>
            </p:nvSpPr>
            <p:spPr bwMode="auto">
              <a:xfrm>
                <a:off x="-1066800" y="1600200"/>
                <a:ext cx="2743200" cy="9144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 dirty="0">
                  <a:ea typeface="SimSun" pitchFamily="2" charset="-122"/>
                </a:endParaRPr>
              </a:p>
            </p:txBody>
          </p:sp>
        </p:grpSp>
        <p:sp>
          <p:nvSpPr>
            <p:cNvPr id="13" name="Line 57"/>
            <p:cNvSpPr>
              <a:spLocks noChangeShapeType="1"/>
            </p:cNvSpPr>
            <p:nvPr/>
          </p:nvSpPr>
          <p:spPr bwMode="auto">
            <a:xfrm>
              <a:off x="1600200" y="2971800"/>
              <a:ext cx="1371600" cy="11430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24000" y="2514600"/>
            <a:ext cx="5943600" cy="1600200"/>
            <a:chOff x="1152" y="1728"/>
            <a:chExt cx="3744" cy="600"/>
          </a:xfrm>
          <a:solidFill>
            <a:srgbClr val="4514FA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152" y="1728"/>
              <a:ext cx="3734" cy="60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1160" y="1843"/>
              <a:ext cx="3736" cy="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MEASUREMENT SYSTEM ANALYSIS (MSA) 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Measurement System Analysis (MSA)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951413" y="1219201"/>
            <a:ext cx="3948112" cy="1143001"/>
            <a:chOff x="3119" y="768"/>
            <a:chExt cx="2487" cy="720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139" y="968"/>
              <a:ext cx="2467" cy="52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600">
                  <a:latin typeface="Verdana" pitchFamily="34" charset="0"/>
                  <a:ea typeface="SimSun" pitchFamily="2" charset="-122"/>
                </a:rPr>
                <a:t>An MSA is a statistical tool used to determine if a measurement system is capable of precise measurement.</a:t>
              </a: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119" y="768"/>
              <a:ext cx="1009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SimSun" pitchFamily="2" charset="-122"/>
                </a:rPr>
                <a:t>What is It?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endParaRP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4951413" y="2590800"/>
            <a:ext cx="3948112" cy="2178050"/>
            <a:chOff x="3119" y="1662"/>
            <a:chExt cx="2487" cy="1372"/>
          </a:xfrm>
        </p:grpSpPr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119" y="1662"/>
              <a:ext cx="1831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SimSun" pitchFamily="2" charset="-122"/>
                </a:rPr>
                <a:t>Objective or Purpose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3139" y="1898"/>
              <a:ext cx="2467" cy="113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To determine how much error is in the measurement due to the measurement process itself.</a:t>
              </a:r>
            </a:p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Quantifies the variability added by the measurement system.</a:t>
              </a:r>
            </a:p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Applicable to attribute data and variable data.</a:t>
              </a:r>
            </a:p>
          </p:txBody>
        </p:sp>
      </p:grpSp>
      <p:grpSp>
        <p:nvGrpSpPr>
          <p:cNvPr id="11" name="Group 22"/>
          <p:cNvGrpSpPr>
            <a:grpSpLocks/>
          </p:cNvGrpSpPr>
          <p:nvPr/>
        </p:nvGrpSpPr>
        <p:grpSpPr bwMode="auto">
          <a:xfrm>
            <a:off x="-104775" y="3519489"/>
            <a:ext cx="4730750" cy="1585913"/>
            <a:chOff x="-66" y="2217"/>
            <a:chExt cx="2980" cy="999"/>
          </a:xfrm>
        </p:grpSpPr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201" y="2217"/>
              <a:ext cx="1335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SimSun" pitchFamily="2" charset="-122"/>
                </a:rPr>
                <a:t>When to Use It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-66" y="2388"/>
              <a:ext cx="2980" cy="82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623888" indent="-217488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On the critical inputs and outputs  prior to collecting data for analysis.</a:t>
              </a:r>
            </a:p>
            <a:p>
              <a:pPr marL="623888" indent="-217488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For any new or modified process in order to ensure the quality of the data. </a:t>
              </a:r>
            </a:p>
          </p:txBody>
        </p:sp>
      </p:grpSp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3" cstate="print"/>
          <a:srcRect l="21846" t="26003" r="751" b="15627"/>
          <a:stretch>
            <a:fillRect/>
          </a:stretch>
        </p:blipFill>
        <p:spPr bwMode="auto">
          <a:xfrm>
            <a:off x="449263" y="1162050"/>
            <a:ext cx="3846512" cy="2174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accent2">
                <a:alpha val="50000"/>
              </a:schemeClr>
            </a:outerShdw>
          </a:effectLst>
        </p:spPr>
      </p:pic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4876800" y="4867275"/>
            <a:ext cx="3957638" cy="1303338"/>
            <a:chOff x="3222" y="3066"/>
            <a:chExt cx="2493" cy="821"/>
          </a:xfrm>
        </p:grpSpPr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3222" y="3228"/>
              <a:ext cx="2493" cy="659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rgbClr val="A5002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altLang="zh-CN" sz="1400" b="1" dirty="0">
                  <a:latin typeface="Verdana" pitchFamily="34" charset="0"/>
                  <a:ea typeface="SimSun" pitchFamily="2" charset="-122"/>
                </a:rPr>
                <a:t>Measurement System Analysis is </a:t>
              </a:r>
              <a:br>
                <a:rPr lang="en-US" altLang="zh-CN" sz="1400" b="1" dirty="0">
                  <a:latin typeface="Verdana" pitchFamily="34" charset="0"/>
                  <a:ea typeface="SimSun" pitchFamily="2" charset="-122"/>
                </a:rPr>
              </a:br>
              <a:r>
                <a:rPr lang="en-US" altLang="zh-CN" sz="1400" b="1" dirty="0">
                  <a:latin typeface="Verdana" pitchFamily="34" charset="0"/>
                  <a:ea typeface="SimSun" pitchFamily="2" charset="-122"/>
                </a:rPr>
                <a:t>an analysis of the measurement </a:t>
              </a:r>
              <a:br>
                <a:rPr lang="en-US" altLang="zh-CN" sz="1400" b="1" dirty="0">
                  <a:latin typeface="Verdana" pitchFamily="34" charset="0"/>
                  <a:ea typeface="SimSun" pitchFamily="2" charset="-122"/>
                </a:rPr>
              </a:br>
              <a:r>
                <a:rPr lang="en-US" altLang="zh-CN" sz="1400" b="1" dirty="0">
                  <a:latin typeface="Verdana" pitchFamily="34" charset="0"/>
                  <a:ea typeface="SimSun" pitchFamily="2" charset="-122"/>
                </a:rPr>
                <a:t>process, </a:t>
              </a:r>
              <a:r>
                <a:rPr lang="en-US" altLang="zh-CN" sz="1400" b="1" i="1" dirty="0">
                  <a:latin typeface="Verdana" pitchFamily="34" charset="0"/>
                  <a:ea typeface="SimSun" pitchFamily="2" charset="-122"/>
                </a:rPr>
                <a:t>not</a:t>
              </a:r>
              <a:r>
                <a:rPr lang="en-US" altLang="zh-CN" sz="1400" b="1" dirty="0">
                  <a:latin typeface="Verdana" pitchFamily="34" charset="0"/>
                  <a:ea typeface="SimSun" pitchFamily="2" charset="-122"/>
                </a:rPr>
                <a:t> an analysis of the </a:t>
              </a:r>
            </a:p>
            <a:p>
              <a:pPr eaLnBrk="0" hangingPunct="0"/>
              <a:r>
                <a:rPr lang="en-US" altLang="zh-CN" sz="1400" b="1" dirty="0">
                  <a:latin typeface="Verdana" pitchFamily="34" charset="0"/>
                  <a:ea typeface="SimSun" pitchFamily="2" charset="-122"/>
                </a:rPr>
                <a:t>people!!</a:t>
              </a: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3547" y="3066"/>
              <a:ext cx="1132" cy="231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rgbClr val="A50021"/>
                  </a:solidFill>
                  <a:latin typeface="Arial Black" pitchFamily="34" charset="0"/>
                  <a:ea typeface="SimSun" pitchFamily="2" charset="-122"/>
                </a:rPr>
                <a:t>IMPORTANT!</a:t>
              </a:r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>
            <a:off x="298451" y="5268910"/>
            <a:ext cx="4806950" cy="1123950"/>
            <a:chOff x="188" y="3319"/>
            <a:chExt cx="3028" cy="708"/>
          </a:xfrm>
        </p:grpSpPr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188" y="3319"/>
              <a:ext cx="2116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SimSun" pitchFamily="2" charset="-122"/>
                </a:rPr>
                <a:t>Who Should be Involved</a:t>
              </a:r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 rot="10800000" flipV="1">
              <a:off x="212" y="3552"/>
              <a:ext cx="3004" cy="47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tx1"/>
                </a:buClr>
                <a:buSzPct val="80000"/>
              </a:pP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Everyone that measures and makes decisions about these measurements </a:t>
              </a:r>
              <a:br>
                <a:rPr lang="en-US" altLang="zh-CN" sz="1600" dirty="0">
                  <a:latin typeface="Verdana" pitchFamily="34" charset="0"/>
                  <a:ea typeface="SimSun" pitchFamily="2" charset="-122"/>
                </a:rPr>
              </a:br>
              <a:r>
                <a:rPr lang="en-US" altLang="zh-CN" sz="1600" dirty="0">
                  <a:latin typeface="Verdana" pitchFamily="34" charset="0"/>
                  <a:ea typeface="SimSun" pitchFamily="2" charset="-122"/>
                </a:rPr>
                <a:t>should be involved in the MSA. 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Attribute and Variable MSA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1000" y="1371600"/>
            <a:ext cx="7848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2" tIns="45716" rIns="91432" bIns="45716"/>
          <a:lstStyle/>
          <a:p>
            <a:pPr marL="800100" lvl="1" indent="-342900">
              <a:lnSpc>
                <a:spcPct val="110000"/>
              </a:lnSpc>
              <a:spcBef>
                <a:spcPct val="50000"/>
              </a:spcBef>
              <a:spcAft>
                <a:spcPct val="30000"/>
              </a:spcAft>
              <a:buFontTx/>
              <a:buChar char="–"/>
            </a:pPr>
            <a:r>
              <a:rPr lang="en-US" altLang="zh-CN" sz="20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SimSun" pitchFamily="2" charset="-122"/>
              </a:rPr>
              <a:t>Attribute</a:t>
            </a:r>
            <a:r>
              <a:rPr lang="en-US" altLang="zh-CN" sz="20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Data Examples</a:t>
            </a:r>
            <a:r>
              <a:rPr lang="en-US" altLang="zh-CN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:</a:t>
            </a:r>
            <a:r>
              <a:rPr lang="en-US" altLang="zh-CN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</a:t>
            </a:r>
          </a:p>
          <a:p>
            <a:pPr marL="1485900" lvl="2" indent="-342900">
              <a:lnSpc>
                <a:spcPct val="110000"/>
              </a:lnSpc>
              <a:spcBef>
                <a:spcPct val="50000"/>
              </a:spcBef>
              <a:spcAft>
                <a:spcPct val="30000"/>
              </a:spcAft>
              <a:buClr>
                <a:srgbClr val="A50021"/>
              </a:buClr>
              <a:buSzPct val="120000"/>
              <a:buFont typeface="Wingdings" pitchFamily="2" charset="2"/>
              <a:buChar char="Ø"/>
            </a:pP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Count, Pass/fail, yes/no, red/green/yellow, timekeeping buckets</a:t>
            </a:r>
          </a:p>
          <a:p>
            <a:pPr marL="800100" lvl="1" indent="-342900">
              <a:lnSpc>
                <a:spcPct val="110000"/>
              </a:lnSpc>
              <a:spcBef>
                <a:spcPct val="50000"/>
              </a:spcBef>
              <a:spcAft>
                <a:spcPct val="30000"/>
              </a:spcAft>
              <a:buFontTx/>
              <a:buChar char="–"/>
            </a:pPr>
            <a:r>
              <a:rPr lang="en-US" altLang="zh-CN" sz="20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SimSun" pitchFamily="2" charset="-122"/>
              </a:rPr>
              <a:t>Variable</a:t>
            </a:r>
            <a:r>
              <a:rPr lang="en-US" altLang="zh-CN" sz="20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Data Examples</a:t>
            </a:r>
            <a:r>
              <a:rPr lang="en-US" altLang="zh-CN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:</a:t>
            </a:r>
            <a:r>
              <a:rPr lang="en-US" altLang="zh-CN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</a:t>
            </a:r>
          </a:p>
          <a:p>
            <a:pPr marL="1485900" lvl="2" indent="-342900">
              <a:lnSpc>
                <a:spcPct val="110000"/>
              </a:lnSpc>
              <a:spcBef>
                <a:spcPct val="50000"/>
              </a:spcBef>
              <a:spcAft>
                <a:spcPct val="30000"/>
              </a:spcAft>
              <a:buClr>
                <a:srgbClr val="A50021"/>
              </a:buClr>
              <a:buSzPct val="120000"/>
              <a:buFont typeface="Wingdings" pitchFamily="2" charset="2"/>
              <a:buChar char="Ø"/>
            </a:pP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Physical measurement (length, width, area, …)</a:t>
            </a:r>
          </a:p>
          <a:p>
            <a:pPr marL="1485900" lvl="2" indent="-342900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  <a:buSzPct val="120000"/>
              <a:buFont typeface="Wingdings" pitchFamily="2" charset="2"/>
              <a:buChar char="Ø"/>
            </a:pP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Physical conditions (temperature, pressure…)</a:t>
            </a:r>
          </a:p>
          <a:p>
            <a:pPr marL="1485900" lvl="2" indent="-342900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  <a:buSzPct val="120000"/>
              <a:buFont typeface="Wingdings" pitchFamily="2" charset="2"/>
              <a:buChar char="Ø"/>
            </a:pP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Physical properties (strength, load, strain…) </a:t>
            </a:r>
          </a:p>
          <a:p>
            <a:pPr marL="1485900" lvl="2" indent="-342900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  <a:buSzPct val="120000"/>
              <a:buFont typeface="Wingdings" pitchFamily="2" charset="2"/>
              <a:buChar char="Ø"/>
            </a:pP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Continuous or non-ending</a:t>
            </a:r>
          </a:p>
          <a:p>
            <a:pPr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Char char=" "/>
            </a:pPr>
            <a:endParaRPr lang="en-US" altLang="zh-CN" sz="24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Measurement System Analysis (MSA)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6294438" y="4240213"/>
            <a:ext cx="1828800" cy="709612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tint val="57255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1800" b="1">
                <a:latin typeface="Verdana" pitchFamily="34" charset="0"/>
              </a:rPr>
              <a:t>Process </a:t>
            </a:r>
          </a:p>
          <a:p>
            <a:pPr algn="ctr" eaLnBrk="0" hangingPunct="0">
              <a:defRPr/>
            </a:pPr>
            <a:r>
              <a:rPr lang="en-US" sz="1800" b="1">
                <a:latin typeface="Verdana" pitchFamily="34" charset="0"/>
              </a:rPr>
              <a:t>Variation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294438" y="1386285"/>
            <a:ext cx="2035175" cy="1021556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tint val="76078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1800" b="1" dirty="0">
                <a:latin typeface="Verdana" pitchFamily="34" charset="0"/>
              </a:rPr>
              <a:t>Measurement </a:t>
            </a:r>
          </a:p>
          <a:p>
            <a:pPr algn="ctr" eaLnBrk="0" hangingPunct="0">
              <a:defRPr/>
            </a:pPr>
            <a:r>
              <a:rPr lang="en-US" sz="1800" b="1" dirty="0">
                <a:latin typeface="Verdana" pitchFamily="34" charset="0"/>
              </a:rPr>
              <a:t>System </a:t>
            </a:r>
          </a:p>
          <a:p>
            <a:pPr algn="ctr" eaLnBrk="0" hangingPunct="0">
              <a:defRPr/>
            </a:pPr>
            <a:r>
              <a:rPr lang="en-US" sz="1800" b="1" dirty="0">
                <a:latin typeface="Verdana" pitchFamily="34" charset="0"/>
              </a:rPr>
              <a:t>Variation</a:t>
            </a: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5254625" y="1624013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 flipV="1">
            <a:off x="5254625" y="3844925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4443413" y="2833688"/>
            <a:ext cx="1692275" cy="771525"/>
          </a:xfrm>
          <a:prstGeom prst="flowChartAlternateProcess">
            <a:avLst/>
          </a:prstGeom>
          <a:gradFill rotWithShape="1">
            <a:gsLst>
              <a:gs pos="0">
                <a:srgbClr val="002163"/>
              </a:gs>
              <a:gs pos="100000">
                <a:srgbClr val="002163">
                  <a:gamma/>
                  <a:tint val="66667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solidFill>
                  <a:schemeClr val="bg1"/>
                </a:solidFill>
                <a:latin typeface="Verdana" pitchFamily="34" charset="0"/>
              </a:rPr>
              <a:t>Observed </a:t>
            </a:r>
          </a:p>
          <a:p>
            <a:pPr algn="ctr" eaLnBrk="0" hangingPunct="0">
              <a:defRPr/>
            </a:pPr>
            <a:r>
              <a:rPr lang="en-US" sz="2000" b="1">
                <a:solidFill>
                  <a:schemeClr val="bg1"/>
                </a:solidFill>
                <a:latin typeface="Verdana" pitchFamily="34" charset="0"/>
              </a:rPr>
              <a:t>Variation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96875" y="1643063"/>
            <a:ext cx="3790950" cy="28384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The </a:t>
            </a:r>
            <a:r>
              <a:rPr lang="en-US" altLang="zh-CN" sz="1800" b="1" dirty="0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observed variation</a:t>
            </a: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 in process output measurements is not simply the variation in the process itself; it is the variation in the </a:t>
            </a:r>
            <a:r>
              <a:rPr lang="en-US" altLang="zh-CN" sz="1800" b="1" dirty="0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process</a:t>
            </a: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 plus the variation in </a:t>
            </a:r>
            <a:r>
              <a:rPr lang="en-US" altLang="zh-CN" sz="1800" b="1" dirty="0">
                <a:solidFill>
                  <a:srgbClr val="A50021"/>
                </a:solidFill>
                <a:latin typeface="Verdana" pitchFamily="34" charset="0"/>
                <a:ea typeface="SimSun" pitchFamily="2" charset="-122"/>
              </a:rPr>
              <a:t>measurement</a:t>
            </a: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 that results from an inadequate measurement system.     </a:t>
            </a:r>
          </a:p>
        </p:txBody>
      </p:sp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1123950" y="5410200"/>
            <a:ext cx="6877050" cy="747713"/>
            <a:chOff x="708" y="3408"/>
            <a:chExt cx="4332" cy="471"/>
          </a:xfrm>
        </p:grpSpPr>
        <p:sp>
          <p:nvSpPr>
            <p:cNvPr id="10" name="AutoShape 14"/>
            <p:cNvSpPr>
              <a:spLocks noChangeArrowheads="1"/>
            </p:cNvSpPr>
            <p:nvPr/>
          </p:nvSpPr>
          <p:spPr bwMode="gray">
            <a:xfrm>
              <a:off x="708" y="3408"/>
              <a:ext cx="4332" cy="47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69804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 sz="1800">
                <a:ea typeface="SimSun" pitchFamily="2" charset="-122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gray">
            <a:xfrm>
              <a:off x="768" y="3456"/>
              <a:ext cx="4205" cy="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</a:pPr>
              <a:r>
                <a:rPr lang="en-US" altLang="zh-CN" sz="18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Conducting an MSA reduces the likelihood of passing a bad part or rejecting a good part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Benefits of PPAP Submissions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16900" cy="51054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ea typeface="SimSun" pitchFamily="2" charset="-122"/>
              </a:rPr>
              <a:t>Helps to maintain design integrity</a:t>
            </a:r>
          </a:p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solidFill>
                  <a:srgbClr val="4514FA"/>
                </a:solidFill>
                <a:ea typeface="SimSun" pitchFamily="2" charset="-122"/>
              </a:rPr>
              <a:t>Identifies issues early for resolution</a:t>
            </a:r>
          </a:p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solidFill>
                  <a:schemeClr val="tx1"/>
                </a:solidFill>
                <a:ea typeface="SimSun" pitchFamily="2" charset="-122"/>
              </a:rPr>
              <a:t>Reduces warranty charges and prevents cost of poor quality</a:t>
            </a:r>
          </a:p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solidFill>
                  <a:srgbClr val="4514FA"/>
                </a:solidFill>
                <a:ea typeface="SimSun" pitchFamily="2" charset="-122"/>
              </a:rPr>
              <a:t>Assists with managing supplier changes</a:t>
            </a:r>
          </a:p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solidFill>
                  <a:schemeClr val="tx1"/>
                </a:solidFill>
                <a:ea typeface="SimSun" pitchFamily="2" charset="-122"/>
              </a:rPr>
              <a:t>Prevents use of unapproved and nonconforming parts</a:t>
            </a:r>
          </a:p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solidFill>
                  <a:srgbClr val="4514FA"/>
                </a:solidFill>
                <a:ea typeface="SimSun" pitchFamily="2" charset="-122"/>
              </a:rPr>
              <a:t>Identifies suppliers that need more development</a:t>
            </a:r>
          </a:p>
          <a:p>
            <a:pPr eaLnBrk="1" hangingPunct="1"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solidFill>
                  <a:schemeClr val="tx1"/>
                </a:solidFill>
                <a:ea typeface="SimSun" pitchFamily="2" charset="-122"/>
              </a:rPr>
              <a:t>Improves the overall quality of the product &amp; customer satisfaction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Measurement System Analysis (MSA)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2225675" y="5005388"/>
            <a:ext cx="1828800" cy="709612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tint val="57255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1800" b="1">
                <a:latin typeface="Verdana" pitchFamily="34" charset="0"/>
              </a:rPr>
              <a:t>Process </a:t>
            </a:r>
          </a:p>
          <a:p>
            <a:pPr algn="ctr" eaLnBrk="0" hangingPunct="0">
              <a:defRPr/>
            </a:pPr>
            <a:r>
              <a:rPr lang="en-US" sz="1800" b="1">
                <a:latin typeface="Verdana" pitchFamily="34" charset="0"/>
              </a:rPr>
              <a:t>Variation</a:t>
            </a: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225675" y="2151460"/>
            <a:ext cx="2035175" cy="1021556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tint val="76078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1800" b="1">
                <a:latin typeface="Verdana" pitchFamily="34" charset="0"/>
              </a:rPr>
              <a:t>Measurement </a:t>
            </a:r>
          </a:p>
          <a:p>
            <a:pPr algn="ctr" eaLnBrk="0" hangingPunct="0">
              <a:defRPr/>
            </a:pPr>
            <a:r>
              <a:rPr lang="en-US" sz="1800" b="1">
                <a:latin typeface="Verdana" pitchFamily="34" charset="0"/>
              </a:rPr>
              <a:t>System </a:t>
            </a:r>
          </a:p>
          <a:p>
            <a:pPr algn="ctr" eaLnBrk="0" hangingPunct="0">
              <a:defRPr/>
            </a:pPr>
            <a:r>
              <a:rPr lang="en-US" sz="1800" b="1">
                <a:latin typeface="Verdana" pitchFamily="34" charset="0"/>
              </a:rPr>
              <a:t>Variation</a:t>
            </a: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1185863" y="2389188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flipV="1">
            <a:off x="1185863" y="4610100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74650" y="3598863"/>
            <a:ext cx="1692275" cy="771525"/>
          </a:xfrm>
          <a:prstGeom prst="flowChartAlternateProcess">
            <a:avLst/>
          </a:prstGeom>
          <a:gradFill rotWithShape="1">
            <a:gsLst>
              <a:gs pos="0">
                <a:srgbClr val="002163"/>
              </a:gs>
              <a:gs pos="100000">
                <a:srgbClr val="002163">
                  <a:gamma/>
                  <a:tint val="66667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solidFill>
                  <a:schemeClr val="bg1"/>
                </a:solidFill>
                <a:latin typeface="Verdana" pitchFamily="34" charset="0"/>
              </a:rPr>
              <a:t>Observed </a:t>
            </a:r>
          </a:p>
          <a:p>
            <a:pPr algn="ctr" eaLnBrk="0" hangingPunct="0">
              <a:defRPr/>
            </a:pPr>
            <a:r>
              <a:rPr lang="en-US" sz="2000" b="1">
                <a:solidFill>
                  <a:schemeClr val="bg1"/>
                </a:solidFill>
                <a:latin typeface="Verdana" pitchFamily="34" charset="0"/>
              </a:rPr>
              <a:t>Variation</a:t>
            </a: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 rot="16200000">
            <a:off x="4445000" y="4979988"/>
            <a:ext cx="533400" cy="838200"/>
          </a:xfrm>
          <a:prstGeom prst="downArrow">
            <a:avLst>
              <a:gd name="adj1" fmla="val 50000"/>
              <a:gd name="adj2" fmla="val 3928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72941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380038" y="4140200"/>
            <a:ext cx="3536950" cy="20313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4300" indent="-114300" eaLnBrk="0" hangingPunct="0"/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The output of the process </a:t>
            </a:r>
          </a:p>
          <a:p>
            <a:pPr marL="114300" indent="-114300" eaLnBrk="0" hangingPunct="0"/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measured by:</a:t>
            </a:r>
          </a:p>
          <a:p>
            <a:pPr marL="114300" indent="-114300" eaLnBrk="0" hangingPunct="0"/>
            <a:endParaRPr lang="en-US" altLang="zh-CN" sz="1800" b="1" dirty="0">
              <a:latin typeface="Verdana" pitchFamily="34" charset="0"/>
              <a:ea typeface="SimSun" pitchFamily="2" charset="-122"/>
            </a:endParaRPr>
          </a:p>
          <a:p>
            <a:pPr marL="114300" indent="-114300" eaLnBrk="0" hangingPunct="0">
              <a:buClr>
                <a:srgbClr val="A50021"/>
              </a:buClr>
              <a:buFontTx/>
              <a:buChar char="•"/>
            </a:pP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 Cycle </a:t>
            </a:r>
            <a:r>
              <a:rPr lang="en-US" altLang="zh-CN" sz="1800" b="1" dirty="0" smtClean="0">
                <a:latin typeface="Verdana" pitchFamily="34" charset="0"/>
                <a:ea typeface="SimSun" pitchFamily="2" charset="-122"/>
              </a:rPr>
              <a:t>time</a:t>
            </a:r>
            <a:endParaRPr lang="en-US" altLang="zh-CN" sz="1800" b="1" dirty="0">
              <a:latin typeface="Verdana" pitchFamily="34" charset="0"/>
              <a:ea typeface="SimSun" pitchFamily="2" charset="-122"/>
            </a:endParaRPr>
          </a:p>
          <a:p>
            <a:pPr marL="114300" indent="-114300" eaLnBrk="0" hangingPunct="0">
              <a:buClr>
                <a:srgbClr val="A50021"/>
              </a:buClr>
              <a:buFontTx/>
              <a:buChar char="•"/>
            </a:pP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 Dimensional data</a:t>
            </a:r>
          </a:p>
          <a:p>
            <a:pPr marL="114300" indent="-114300" eaLnBrk="0" hangingPunct="0">
              <a:buClr>
                <a:srgbClr val="A50021"/>
              </a:buClr>
              <a:buFontTx/>
              <a:buChar char="•"/>
            </a:pP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 Number of defects </a:t>
            </a:r>
            <a:br>
              <a:rPr lang="en-US" altLang="zh-CN" sz="1800" b="1" dirty="0">
                <a:latin typeface="Verdana" pitchFamily="34" charset="0"/>
                <a:ea typeface="SimSun" pitchFamily="2" charset="-122"/>
              </a:rPr>
            </a:b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 and others</a:t>
            </a: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368300" y="1158875"/>
            <a:ext cx="793115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altLang="zh-CN" sz="2400" b="1" dirty="0">
                <a:solidFill>
                  <a:srgbClr val="333399"/>
                </a:solidFill>
                <a:latin typeface="Verdana" pitchFamily="34" charset="0"/>
                <a:ea typeface="SimSun" pitchFamily="2" charset="-122"/>
              </a:rPr>
              <a:t>Observed Variation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5256213" y="4092575"/>
            <a:ext cx="3754437" cy="2122488"/>
          </a:xfrm>
          <a:prstGeom prst="rect">
            <a:avLst/>
          </a:prstGeom>
          <a:noFill/>
          <a:ln w="28575" cap="rnd">
            <a:solidFill>
              <a:srgbClr val="163E6F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zh-CN"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AutoShape 4"/>
          <p:cNvSpPr>
            <a:spLocks noChangeArrowheads="1"/>
          </p:cNvSpPr>
          <p:nvPr/>
        </p:nvSpPr>
        <p:spPr bwMode="auto">
          <a:xfrm>
            <a:off x="234950" y="3979863"/>
            <a:ext cx="1692275" cy="771525"/>
          </a:xfrm>
          <a:prstGeom prst="flowChartAlternateProcess">
            <a:avLst/>
          </a:prstGeom>
          <a:gradFill rotWithShape="1">
            <a:gsLst>
              <a:gs pos="0">
                <a:srgbClr val="002163"/>
              </a:gs>
              <a:gs pos="100000">
                <a:srgbClr val="002163">
                  <a:gamma/>
                  <a:tint val="66667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solidFill>
                  <a:schemeClr val="bg1"/>
                </a:solidFill>
                <a:latin typeface="Verdana" pitchFamily="34" charset="0"/>
              </a:rPr>
              <a:t>Observed </a:t>
            </a:r>
          </a:p>
          <a:p>
            <a:pPr algn="ctr" eaLnBrk="0" hangingPunct="0">
              <a:defRPr/>
            </a:pPr>
            <a:r>
              <a:rPr lang="en-US" sz="2000" b="1">
                <a:solidFill>
                  <a:schemeClr val="bg1"/>
                </a:solidFill>
                <a:latin typeface="Verdana" pitchFamily="34" charset="0"/>
              </a:rPr>
              <a:t>Variation</a:t>
            </a:r>
          </a:p>
        </p:txBody>
      </p:sp>
      <p:sp>
        <p:nvSpPr>
          <p:cNvPr id="121861" name="AutoShape 5"/>
          <p:cNvSpPr>
            <a:spLocks noChangeArrowheads="1"/>
          </p:cNvSpPr>
          <p:nvPr/>
        </p:nvSpPr>
        <p:spPr bwMode="auto">
          <a:xfrm>
            <a:off x="2084388" y="5382062"/>
            <a:ext cx="1828800" cy="715089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tint val="57255"/>
                  <a:invGamma/>
                </a:srgbClr>
              </a:gs>
            </a:gsLst>
            <a:lin ang="5400000" scaled="1"/>
          </a:gra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1800" b="1" dirty="0">
                <a:latin typeface="Verdana" pitchFamily="34" charset="0"/>
              </a:rPr>
              <a:t>Process </a:t>
            </a:r>
          </a:p>
          <a:p>
            <a:pPr algn="ctr" eaLnBrk="0" hangingPunct="0">
              <a:defRPr/>
            </a:pPr>
            <a:r>
              <a:rPr lang="en-US" sz="1800" b="1" dirty="0">
                <a:latin typeface="Verdana" pitchFamily="34" charset="0"/>
              </a:rPr>
              <a:t>Variation</a:t>
            </a:r>
          </a:p>
        </p:txBody>
      </p:sp>
      <p:sp>
        <p:nvSpPr>
          <p:cNvPr id="121862" name="AutoShape 6"/>
          <p:cNvSpPr>
            <a:spLocks noChangeArrowheads="1"/>
          </p:cNvSpPr>
          <p:nvPr/>
        </p:nvSpPr>
        <p:spPr bwMode="auto">
          <a:xfrm>
            <a:off x="2085975" y="2651125"/>
            <a:ext cx="2035175" cy="1006475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tint val="76078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b="1">
                <a:latin typeface="Verdana" pitchFamily="34" charset="0"/>
              </a:rPr>
              <a:t>Measurement </a:t>
            </a:r>
          </a:p>
          <a:p>
            <a:pPr algn="ctr" eaLnBrk="0" hangingPunct="0">
              <a:defRPr/>
            </a:pPr>
            <a:r>
              <a:rPr lang="en-US" b="1">
                <a:latin typeface="Verdana" pitchFamily="34" charset="0"/>
              </a:rPr>
              <a:t>System </a:t>
            </a:r>
          </a:p>
          <a:p>
            <a:pPr algn="ctr" eaLnBrk="0" hangingPunct="0">
              <a:defRPr/>
            </a:pPr>
            <a:r>
              <a:rPr lang="en-US" b="1">
                <a:latin typeface="Verdana" pitchFamily="34" charset="0"/>
              </a:rPr>
              <a:t>Variation</a:t>
            </a:r>
          </a:p>
        </p:txBody>
      </p:sp>
      <p:sp>
        <p:nvSpPr>
          <p:cNvPr id="121863" name="AutoShape 7"/>
          <p:cNvSpPr>
            <a:spLocks noChangeArrowheads="1"/>
          </p:cNvSpPr>
          <p:nvPr/>
        </p:nvSpPr>
        <p:spPr bwMode="auto">
          <a:xfrm>
            <a:off x="1046163" y="2770188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1864" name="AutoShape 8"/>
          <p:cNvSpPr>
            <a:spLocks noChangeArrowheads="1"/>
          </p:cNvSpPr>
          <p:nvPr/>
        </p:nvSpPr>
        <p:spPr bwMode="auto">
          <a:xfrm flipV="1">
            <a:off x="1046163" y="4991100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1866" name="AutoShape 10"/>
          <p:cNvSpPr>
            <a:spLocks noChangeArrowheads="1"/>
          </p:cNvSpPr>
          <p:nvPr/>
        </p:nvSpPr>
        <p:spPr bwMode="auto">
          <a:xfrm>
            <a:off x="6754483" y="2257108"/>
            <a:ext cx="2172359" cy="408623"/>
          </a:xfrm>
          <a:prstGeom prst="flowChartAlternateProcess">
            <a:avLst/>
          </a:prstGeom>
          <a:gradFill rotWithShape="1">
            <a:gsLst>
              <a:gs pos="0">
                <a:srgbClr val="A50021"/>
              </a:gs>
              <a:gs pos="100000">
                <a:srgbClr val="A50021">
                  <a:gamma/>
                  <a:tint val="69412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6796" dir="3806097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Reproducibility</a:t>
            </a:r>
            <a:endParaRPr lang="en-US" altLang="zh-CN" sz="18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1868" name="AutoShape 12"/>
          <p:cNvSpPr>
            <a:spLocks noChangeArrowheads="1"/>
          </p:cNvSpPr>
          <p:nvPr/>
        </p:nvSpPr>
        <p:spPr bwMode="auto">
          <a:xfrm>
            <a:off x="3956466" y="1632387"/>
            <a:ext cx="1612068" cy="715089"/>
          </a:xfrm>
          <a:prstGeom prst="flowChartAlternateProcess">
            <a:avLst/>
          </a:prstGeom>
          <a:solidFill>
            <a:schemeClr val="bg2">
              <a:lumMod val="60000"/>
              <a:lumOff val="4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b="1" dirty="0">
                <a:solidFill>
                  <a:schemeClr val="bg1"/>
                </a:solidFill>
                <a:latin typeface="Verdana" pitchFamily="34" charset="0"/>
              </a:rPr>
              <a:t>Precision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bg1"/>
                </a:solidFill>
                <a:latin typeface="Verdana" pitchFamily="34" charset="0"/>
              </a:rPr>
              <a:t>(Variability)</a:t>
            </a:r>
          </a:p>
        </p:txBody>
      </p:sp>
      <p:sp>
        <p:nvSpPr>
          <p:cNvPr id="121869" name="AutoShape 13"/>
          <p:cNvSpPr>
            <a:spLocks noChangeArrowheads="1"/>
          </p:cNvSpPr>
          <p:nvPr/>
        </p:nvSpPr>
        <p:spPr bwMode="auto">
          <a:xfrm>
            <a:off x="6745520" y="3592196"/>
            <a:ext cx="1372723" cy="408623"/>
          </a:xfrm>
          <a:prstGeom prst="flowChartAlternateProcess">
            <a:avLst/>
          </a:prstGeom>
          <a:gradFill rotWithShape="1">
            <a:gsLst>
              <a:gs pos="0">
                <a:srgbClr val="A50021"/>
              </a:gs>
              <a:gs pos="100000">
                <a:srgbClr val="A50021">
                  <a:gamma/>
                  <a:tint val="60000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Linearity</a:t>
            </a:r>
            <a:endParaRPr lang="en-US" altLang="zh-CN" sz="18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1870" name="AutoShape 14"/>
          <p:cNvSpPr>
            <a:spLocks noChangeArrowheads="1"/>
          </p:cNvSpPr>
          <p:nvPr/>
        </p:nvSpPr>
        <p:spPr bwMode="auto">
          <a:xfrm>
            <a:off x="6745389" y="4138296"/>
            <a:ext cx="764972" cy="408623"/>
          </a:xfrm>
          <a:prstGeom prst="flowChartAlternateProcess">
            <a:avLst/>
          </a:prstGeom>
          <a:gradFill rotWithShape="1">
            <a:gsLst>
              <a:gs pos="0">
                <a:srgbClr val="A50021"/>
              </a:gs>
              <a:gs pos="100000">
                <a:srgbClr val="A50021">
                  <a:gamma/>
                  <a:tint val="72941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Bias</a:t>
            </a:r>
            <a:endParaRPr lang="en-US" altLang="zh-CN" sz="18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1871" name="AutoShape 15"/>
          <p:cNvSpPr>
            <a:spLocks noChangeArrowheads="1"/>
          </p:cNvSpPr>
          <p:nvPr/>
        </p:nvSpPr>
        <p:spPr bwMode="auto">
          <a:xfrm>
            <a:off x="6746915" y="4717733"/>
            <a:ext cx="1298496" cy="408623"/>
          </a:xfrm>
          <a:prstGeom prst="flowChartAlternateProcess">
            <a:avLst/>
          </a:prstGeom>
          <a:gradFill rotWithShape="1">
            <a:gsLst>
              <a:gs pos="0">
                <a:srgbClr val="A50021"/>
              </a:gs>
              <a:gs pos="100000">
                <a:srgbClr val="A50021">
                  <a:gamma/>
                  <a:tint val="82353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Stability</a:t>
            </a:r>
            <a:endParaRPr lang="en-US" altLang="zh-CN" sz="18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1872" name="AutoShape 16"/>
          <p:cNvSpPr>
            <a:spLocks/>
          </p:cNvSpPr>
          <p:nvPr/>
        </p:nvSpPr>
        <p:spPr bwMode="auto">
          <a:xfrm>
            <a:off x="6537325" y="3409950"/>
            <a:ext cx="231775" cy="1881188"/>
          </a:xfrm>
          <a:prstGeom prst="leftBrace">
            <a:avLst>
              <a:gd name="adj1" fmla="val 6763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21873" name="AutoShape 17"/>
          <p:cNvSpPr>
            <a:spLocks noChangeArrowheads="1"/>
          </p:cNvSpPr>
          <p:nvPr/>
        </p:nvSpPr>
        <p:spPr bwMode="auto">
          <a:xfrm>
            <a:off x="6750186" y="1171258"/>
            <a:ext cx="1596753" cy="408623"/>
          </a:xfrm>
          <a:prstGeom prst="flowChartAlternateProcess">
            <a:avLst/>
          </a:prstGeom>
          <a:gradFill rotWithShape="1">
            <a:gsLst>
              <a:gs pos="0">
                <a:srgbClr val="A50021"/>
              </a:gs>
              <a:gs pos="100000">
                <a:srgbClr val="A50021">
                  <a:gamma/>
                  <a:tint val="72549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Resolution</a:t>
            </a:r>
            <a:endParaRPr lang="en-US" altLang="zh-CN" sz="18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1874" name="AutoShape 18"/>
          <p:cNvSpPr>
            <a:spLocks noChangeArrowheads="1"/>
          </p:cNvSpPr>
          <p:nvPr/>
        </p:nvSpPr>
        <p:spPr bwMode="auto">
          <a:xfrm>
            <a:off x="6705600" y="1723708"/>
            <a:ext cx="2209800" cy="408623"/>
          </a:xfrm>
          <a:prstGeom prst="flowChartAlternateProcess">
            <a:avLst/>
          </a:prstGeom>
          <a:gradFill rotWithShape="1">
            <a:gsLst>
              <a:gs pos="0">
                <a:srgbClr val="A50021"/>
              </a:gs>
              <a:gs pos="100000">
                <a:srgbClr val="A50021">
                  <a:gamma/>
                  <a:tint val="75686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Repeatability</a:t>
            </a:r>
            <a:endParaRPr lang="en-US" altLang="zh-CN" sz="18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1875" name="AutoShape 19"/>
          <p:cNvSpPr>
            <a:spLocks/>
          </p:cNvSpPr>
          <p:nvPr/>
        </p:nvSpPr>
        <p:spPr bwMode="auto">
          <a:xfrm>
            <a:off x="6537325" y="990600"/>
            <a:ext cx="231775" cy="1881188"/>
          </a:xfrm>
          <a:prstGeom prst="leftBrace">
            <a:avLst>
              <a:gd name="adj1" fmla="val 6763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21876" name="AutoShape 20"/>
          <p:cNvSpPr>
            <a:spLocks noChangeArrowheads="1"/>
          </p:cNvSpPr>
          <p:nvPr/>
        </p:nvSpPr>
        <p:spPr bwMode="auto">
          <a:xfrm rot="-5400000">
            <a:off x="5784056" y="1543844"/>
            <a:ext cx="506413" cy="847725"/>
          </a:xfrm>
          <a:prstGeom prst="downArrow">
            <a:avLst>
              <a:gd name="adj1" fmla="val 50000"/>
              <a:gd name="adj2" fmla="val 41849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72941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21877" name="AutoShape 21"/>
          <p:cNvSpPr>
            <a:spLocks noChangeArrowheads="1"/>
          </p:cNvSpPr>
          <p:nvPr/>
        </p:nvSpPr>
        <p:spPr bwMode="auto">
          <a:xfrm>
            <a:off x="3005138" y="1584325"/>
            <a:ext cx="925512" cy="941388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1878" name="AutoShape 22"/>
          <p:cNvSpPr>
            <a:spLocks noChangeArrowheads="1"/>
          </p:cNvSpPr>
          <p:nvPr/>
        </p:nvSpPr>
        <p:spPr bwMode="auto">
          <a:xfrm flipV="1">
            <a:off x="3027363" y="3729038"/>
            <a:ext cx="925512" cy="941387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1879" name="AutoShape 23"/>
          <p:cNvSpPr>
            <a:spLocks noChangeArrowheads="1"/>
          </p:cNvSpPr>
          <p:nvPr/>
        </p:nvSpPr>
        <p:spPr bwMode="auto">
          <a:xfrm>
            <a:off x="4019550" y="3842941"/>
            <a:ext cx="1498600" cy="1021556"/>
          </a:xfrm>
          <a:prstGeom prst="flowChartAlternateProcess">
            <a:avLst/>
          </a:prstGeom>
          <a:solidFill>
            <a:schemeClr val="bg2">
              <a:lumMod val="60000"/>
              <a:lumOff val="4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1800" b="1">
                <a:solidFill>
                  <a:schemeClr val="bg1"/>
                </a:solidFill>
                <a:latin typeface="Verdana" pitchFamily="34" charset="0"/>
              </a:rPr>
              <a:t>Accuracy</a:t>
            </a:r>
          </a:p>
          <a:p>
            <a:pPr algn="ctr" eaLnBrk="0" hangingPunct="0">
              <a:defRPr/>
            </a:pPr>
            <a:r>
              <a:rPr lang="en-US" sz="1800">
                <a:solidFill>
                  <a:schemeClr val="bg1"/>
                </a:solidFill>
                <a:latin typeface="Verdana" pitchFamily="34" charset="0"/>
              </a:rPr>
              <a:t>(Central Location)</a:t>
            </a:r>
          </a:p>
        </p:txBody>
      </p:sp>
      <p:sp>
        <p:nvSpPr>
          <p:cNvPr id="121880" name="AutoShape 24"/>
          <p:cNvSpPr>
            <a:spLocks noChangeArrowheads="1"/>
          </p:cNvSpPr>
          <p:nvPr/>
        </p:nvSpPr>
        <p:spPr bwMode="auto">
          <a:xfrm rot="-5400000">
            <a:off x="5784057" y="3936206"/>
            <a:ext cx="506412" cy="847725"/>
          </a:xfrm>
          <a:prstGeom prst="downArrow">
            <a:avLst>
              <a:gd name="adj1" fmla="val 50000"/>
              <a:gd name="adj2" fmla="val 4185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72941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86037" name="AutoShape 25"/>
          <p:cNvSpPr>
            <a:spLocks noChangeArrowheads="1"/>
          </p:cNvSpPr>
          <p:nvPr/>
        </p:nvSpPr>
        <p:spPr bwMode="auto">
          <a:xfrm>
            <a:off x="2079625" y="5380911"/>
            <a:ext cx="1806575" cy="715089"/>
          </a:xfrm>
          <a:prstGeom prst="flowChartAlternateProcess">
            <a:avLst/>
          </a:prstGeom>
          <a:solidFill>
            <a:srgbClr val="FFFFFF">
              <a:alpha val="79999"/>
            </a:srgbClr>
          </a:solidFill>
          <a:ln w="222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altLang="zh-CN" sz="1800" b="1">
              <a:latin typeface="Verdana" pitchFamily="34" charset="0"/>
              <a:ea typeface="SimSun" pitchFamily="2" charset="-122"/>
            </a:endParaRPr>
          </a:p>
          <a:p>
            <a:pPr algn="ctr" eaLnBrk="0" hangingPunct="0"/>
            <a:endParaRPr lang="en-US" altLang="zh-CN" sz="1800" b="1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86038" name="AutoShape 26"/>
          <p:cNvSpPr>
            <a:spLocks noChangeArrowheads="1"/>
          </p:cNvSpPr>
          <p:nvPr/>
        </p:nvSpPr>
        <p:spPr bwMode="auto">
          <a:xfrm flipV="1">
            <a:off x="1042988" y="5005388"/>
            <a:ext cx="914400" cy="990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FF">
              <a:alpha val="79999"/>
            </a:srgbClr>
          </a:solidFill>
          <a:ln w="222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6039" name="Rectangle 27"/>
          <p:cNvSpPr>
            <a:spLocks noGrp="1" noChangeArrowheads="1"/>
          </p:cNvSpPr>
          <p:nvPr>
            <p:ph type="title"/>
          </p:nvPr>
        </p:nvSpPr>
        <p:spPr>
          <a:xfrm>
            <a:off x="69850" y="930275"/>
            <a:ext cx="5645150" cy="593725"/>
          </a:xfrm>
          <a:noFill/>
        </p:spPr>
        <p:txBody>
          <a:bodyPr/>
          <a:lstStyle/>
          <a:p>
            <a:pPr eaLnBrk="1" hangingPunct="1"/>
            <a:r>
              <a:rPr lang="en-US" altLang="zh-CN" sz="2400" b="1" dirty="0" smtClean="0">
                <a:solidFill>
                  <a:srgbClr val="333399"/>
                </a:solidFill>
                <a:ea typeface="SimSun" pitchFamily="2" charset="-122"/>
              </a:rPr>
              <a:t>Observed Variation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4368800" y="5638800"/>
            <a:ext cx="4478338" cy="457200"/>
            <a:chOff x="2840" y="3650"/>
            <a:chExt cx="2821" cy="436"/>
          </a:xfrm>
        </p:grpSpPr>
        <p:sp>
          <p:nvSpPr>
            <p:cNvPr id="121885" name="AutoShape 29"/>
            <p:cNvSpPr>
              <a:spLocks noChangeArrowheads="1"/>
            </p:cNvSpPr>
            <p:nvPr/>
          </p:nvSpPr>
          <p:spPr bwMode="gray">
            <a:xfrm>
              <a:off x="2840" y="3650"/>
              <a:ext cx="2821" cy="4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69804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 sz="1800" dirty="0">
                <a:ea typeface="SimSun" pitchFamily="2" charset="-122"/>
              </a:endParaRPr>
            </a:p>
          </p:txBody>
        </p:sp>
        <p:sp>
          <p:nvSpPr>
            <p:cNvPr id="86044" name="Rectangle 30"/>
            <p:cNvSpPr>
              <a:spLocks noChangeArrowheads="1"/>
            </p:cNvSpPr>
            <p:nvPr/>
          </p:nvSpPr>
          <p:spPr bwMode="gray">
            <a:xfrm>
              <a:off x="2903" y="3708"/>
              <a:ext cx="271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</a:pPr>
              <a:r>
                <a:rPr lang="en-US" altLang="zh-CN" sz="18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Calibration addresses accuracy</a:t>
              </a:r>
            </a:p>
          </p:txBody>
        </p:sp>
      </p:grpSp>
      <p:sp>
        <p:nvSpPr>
          <p:cNvPr id="86041" name="Rectangle 31"/>
          <p:cNvSpPr>
            <a:spLocks noChangeArrowheads="1"/>
          </p:cNvSpPr>
          <p:nvPr/>
        </p:nvSpPr>
        <p:spPr bwMode="white">
          <a:xfrm>
            <a:off x="0" y="0"/>
            <a:ext cx="9144000" cy="990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anchor="ctr"/>
          <a:lstStyle/>
          <a:p>
            <a:pPr>
              <a:lnSpc>
                <a:spcPct val="95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+mn-lt"/>
                <a:ea typeface="SimSun" pitchFamily="2" charset="-122"/>
              </a:rPr>
              <a:t>Measurement System Analysis (MSA)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21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21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21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1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21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21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21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2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6" grpId="0" animBg="1"/>
      <p:bldP spid="121868" grpId="0" animBg="1"/>
      <p:bldP spid="121869" grpId="0" animBg="1"/>
      <p:bldP spid="121870" grpId="0" animBg="1"/>
      <p:bldP spid="121871" grpId="0" animBg="1"/>
      <p:bldP spid="121872" grpId="0" animBg="1"/>
      <p:bldP spid="121873" grpId="0" animBg="1"/>
      <p:bldP spid="121874" grpId="0" animBg="1"/>
      <p:bldP spid="121875" grpId="0" animBg="1"/>
      <p:bldP spid="121876" grpId="0" animBg="1"/>
      <p:bldP spid="121879" grpId="0" animBg="1"/>
      <p:bldP spid="12188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Oval 4"/>
          <p:cNvSpPr>
            <a:spLocks noChangeArrowheads="1"/>
          </p:cNvSpPr>
          <p:nvPr/>
        </p:nvSpPr>
        <p:spPr bwMode="auto">
          <a:xfrm>
            <a:off x="4013200" y="3238500"/>
            <a:ext cx="4826000" cy="2171700"/>
          </a:xfrm>
          <a:prstGeom prst="ellipse">
            <a:avLst/>
          </a:prstGeom>
          <a:solidFill>
            <a:schemeClr val="bg2">
              <a:alpha val="20000"/>
            </a:schemeClr>
          </a:solidFill>
          <a:ln w="25400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22886" name="AutoShape 6"/>
          <p:cNvSpPr>
            <a:spLocks noChangeArrowheads="1"/>
          </p:cNvSpPr>
          <p:nvPr/>
        </p:nvSpPr>
        <p:spPr bwMode="auto">
          <a:xfrm>
            <a:off x="374650" y="3979863"/>
            <a:ext cx="1692275" cy="771525"/>
          </a:xfrm>
          <a:prstGeom prst="flowChartAlternateProcess">
            <a:avLst/>
          </a:prstGeom>
          <a:gradFill rotWithShape="1">
            <a:gsLst>
              <a:gs pos="0">
                <a:srgbClr val="002163"/>
              </a:gs>
              <a:gs pos="100000">
                <a:srgbClr val="002163">
                  <a:gamma/>
                  <a:tint val="66667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solidFill>
                  <a:schemeClr val="bg1"/>
                </a:solidFill>
                <a:latin typeface="Verdana" pitchFamily="34" charset="0"/>
              </a:rPr>
              <a:t>Observed </a:t>
            </a:r>
          </a:p>
          <a:p>
            <a:pPr algn="ctr" eaLnBrk="0" hangingPunct="0">
              <a:defRPr/>
            </a:pPr>
            <a:r>
              <a:rPr lang="en-US" sz="2000" b="1">
                <a:solidFill>
                  <a:schemeClr val="bg1"/>
                </a:solidFill>
                <a:latin typeface="Verdana" pitchFamily="34" charset="0"/>
              </a:rPr>
              <a:t>Variation</a:t>
            </a:r>
          </a:p>
        </p:txBody>
      </p:sp>
      <p:sp>
        <p:nvSpPr>
          <p:cNvPr id="122887" name="AutoShape 7"/>
          <p:cNvSpPr>
            <a:spLocks noChangeArrowheads="1"/>
          </p:cNvSpPr>
          <p:nvPr/>
        </p:nvSpPr>
        <p:spPr bwMode="auto">
          <a:xfrm>
            <a:off x="2224088" y="5382062"/>
            <a:ext cx="1828800" cy="715089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tint val="57255"/>
                  <a:invGamma/>
                </a:srgbClr>
              </a:gs>
            </a:gsLst>
            <a:lin ang="5400000" scaled="1"/>
          </a:gra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1800" b="1">
                <a:latin typeface="Verdana" pitchFamily="34" charset="0"/>
              </a:rPr>
              <a:t>Process </a:t>
            </a:r>
          </a:p>
          <a:p>
            <a:pPr algn="ctr" eaLnBrk="0" hangingPunct="0">
              <a:defRPr/>
            </a:pPr>
            <a:r>
              <a:rPr lang="en-US" sz="1800" b="1">
                <a:latin typeface="Verdana" pitchFamily="34" charset="0"/>
              </a:rPr>
              <a:t>Variation</a:t>
            </a:r>
          </a:p>
        </p:txBody>
      </p:sp>
      <p:sp>
        <p:nvSpPr>
          <p:cNvPr id="122888" name="AutoShape 8"/>
          <p:cNvSpPr>
            <a:spLocks noChangeArrowheads="1"/>
          </p:cNvSpPr>
          <p:nvPr/>
        </p:nvSpPr>
        <p:spPr bwMode="auto">
          <a:xfrm>
            <a:off x="2225675" y="2540000"/>
            <a:ext cx="2035175" cy="1006475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tint val="76078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b="1">
                <a:latin typeface="Verdana" pitchFamily="34" charset="0"/>
              </a:rPr>
              <a:t>Measurement </a:t>
            </a:r>
          </a:p>
          <a:p>
            <a:pPr algn="ctr" eaLnBrk="0" hangingPunct="0">
              <a:defRPr/>
            </a:pPr>
            <a:r>
              <a:rPr lang="en-US" b="1">
                <a:latin typeface="Verdana" pitchFamily="34" charset="0"/>
              </a:rPr>
              <a:t>System </a:t>
            </a:r>
          </a:p>
          <a:p>
            <a:pPr algn="ctr" eaLnBrk="0" hangingPunct="0">
              <a:defRPr/>
            </a:pPr>
            <a:r>
              <a:rPr lang="en-US" b="1">
                <a:latin typeface="Verdana" pitchFamily="34" charset="0"/>
              </a:rPr>
              <a:t>Variation</a:t>
            </a:r>
          </a:p>
        </p:txBody>
      </p:sp>
      <p:sp>
        <p:nvSpPr>
          <p:cNvPr id="122889" name="AutoShape 9"/>
          <p:cNvSpPr>
            <a:spLocks noChangeArrowheads="1"/>
          </p:cNvSpPr>
          <p:nvPr/>
        </p:nvSpPr>
        <p:spPr bwMode="auto">
          <a:xfrm>
            <a:off x="1185863" y="2770188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0" name="AutoShape 10"/>
          <p:cNvSpPr>
            <a:spLocks noChangeArrowheads="1"/>
          </p:cNvSpPr>
          <p:nvPr/>
        </p:nvSpPr>
        <p:spPr bwMode="auto">
          <a:xfrm>
            <a:off x="4175125" y="1703388"/>
            <a:ext cx="1455738" cy="677862"/>
          </a:xfrm>
          <a:prstGeom prst="flowChartAlternateProcess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72941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b="1" dirty="0">
                <a:solidFill>
                  <a:schemeClr val="bg1"/>
                </a:solidFill>
                <a:latin typeface="Verdana" pitchFamily="34" charset="0"/>
              </a:rPr>
              <a:t>Precision</a:t>
            </a:r>
          </a:p>
          <a:p>
            <a:pPr algn="ctr" eaLnBrk="0" hangingPunct="0">
              <a:defRPr/>
            </a:pPr>
            <a:r>
              <a:rPr lang="en-US" sz="1600" dirty="0">
                <a:solidFill>
                  <a:schemeClr val="bg1"/>
                </a:solidFill>
                <a:latin typeface="Verdana" pitchFamily="34" charset="0"/>
              </a:rPr>
              <a:t>(Variability)</a:t>
            </a:r>
          </a:p>
        </p:txBody>
      </p:sp>
      <p:sp>
        <p:nvSpPr>
          <p:cNvPr id="122891" name="AutoShape 11"/>
          <p:cNvSpPr>
            <a:spLocks noChangeArrowheads="1"/>
          </p:cNvSpPr>
          <p:nvPr/>
        </p:nvSpPr>
        <p:spPr bwMode="auto">
          <a:xfrm>
            <a:off x="6856413" y="3506788"/>
            <a:ext cx="1370012" cy="414337"/>
          </a:xfrm>
          <a:prstGeom prst="flowChartAlternateProcess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9804"/>
                  <a:invGamma/>
                </a:schemeClr>
              </a:gs>
            </a:gsLst>
            <a:lin ang="5400000" scaled="1"/>
          </a:gra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Linearity</a:t>
            </a:r>
            <a:endParaRPr lang="en-US" altLang="zh-CN" sz="16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2892" name="AutoShape 12"/>
          <p:cNvSpPr>
            <a:spLocks noChangeArrowheads="1"/>
          </p:cNvSpPr>
          <p:nvPr/>
        </p:nvSpPr>
        <p:spPr bwMode="auto">
          <a:xfrm>
            <a:off x="6856413" y="4083050"/>
            <a:ext cx="771525" cy="414338"/>
          </a:xfrm>
          <a:prstGeom prst="flowChartAlternateProcess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72941"/>
                  <a:invGamma/>
                </a:schemeClr>
              </a:gs>
            </a:gsLst>
            <a:lin ang="5400000" scaled="1"/>
          </a:gra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Bias</a:t>
            </a:r>
            <a:endParaRPr lang="en-US" altLang="zh-CN" sz="16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2893" name="AutoShape 13"/>
          <p:cNvSpPr>
            <a:spLocks noChangeArrowheads="1"/>
          </p:cNvSpPr>
          <p:nvPr/>
        </p:nvSpPr>
        <p:spPr bwMode="auto">
          <a:xfrm>
            <a:off x="6856413" y="4692650"/>
            <a:ext cx="1298575" cy="414338"/>
          </a:xfrm>
          <a:prstGeom prst="flowChartAlternateProcess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82353"/>
                  <a:invGamma/>
                </a:schemeClr>
              </a:gs>
            </a:gsLst>
            <a:lin ang="5400000" scaled="1"/>
          </a:gra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Stability</a:t>
            </a:r>
            <a:endParaRPr lang="en-US" altLang="zh-CN" sz="16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87052" name="AutoShape 14"/>
          <p:cNvSpPr>
            <a:spLocks/>
          </p:cNvSpPr>
          <p:nvPr/>
        </p:nvSpPr>
        <p:spPr bwMode="auto">
          <a:xfrm>
            <a:off x="6659563" y="3309938"/>
            <a:ext cx="228600" cy="1981200"/>
          </a:xfrm>
          <a:prstGeom prst="leftBrace">
            <a:avLst>
              <a:gd name="adj1" fmla="val 72222"/>
              <a:gd name="adj2" fmla="val 50000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22895" name="AutoShape 15"/>
          <p:cNvSpPr>
            <a:spLocks noChangeArrowheads="1"/>
          </p:cNvSpPr>
          <p:nvPr/>
        </p:nvSpPr>
        <p:spPr bwMode="auto">
          <a:xfrm>
            <a:off x="6856413" y="1187450"/>
            <a:ext cx="1600200" cy="414338"/>
          </a:xfrm>
          <a:prstGeom prst="flowChartAlternateProcess">
            <a:avLst/>
          </a:prstGeom>
          <a:gradFill rotWithShape="1">
            <a:gsLst>
              <a:gs pos="0">
                <a:srgbClr val="A50021"/>
              </a:gs>
              <a:gs pos="100000">
                <a:srgbClr val="A50021">
                  <a:gamma/>
                  <a:tint val="72549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1800" b="1" dirty="0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Resolution</a:t>
            </a:r>
            <a:endParaRPr lang="en-US" altLang="zh-CN" sz="1800" dirty="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2896" name="AutoShape 16"/>
          <p:cNvSpPr>
            <a:spLocks noChangeArrowheads="1"/>
          </p:cNvSpPr>
          <p:nvPr/>
        </p:nvSpPr>
        <p:spPr bwMode="auto">
          <a:xfrm>
            <a:off x="6856413" y="1720850"/>
            <a:ext cx="1933575" cy="414338"/>
          </a:xfrm>
          <a:prstGeom prst="flowChartAlternateProcess">
            <a:avLst/>
          </a:prstGeom>
          <a:gradFill rotWithShape="1">
            <a:gsLst>
              <a:gs pos="0">
                <a:srgbClr val="A50021"/>
              </a:gs>
              <a:gs pos="100000">
                <a:srgbClr val="A50021">
                  <a:gamma/>
                  <a:tint val="75686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1800" b="1" dirty="0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Repeatability</a:t>
            </a:r>
            <a:endParaRPr lang="en-US" altLang="zh-CN" sz="1800" dirty="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2897" name="AutoShape 17"/>
          <p:cNvSpPr>
            <a:spLocks noChangeArrowheads="1"/>
          </p:cNvSpPr>
          <p:nvPr/>
        </p:nvSpPr>
        <p:spPr bwMode="auto">
          <a:xfrm>
            <a:off x="6856413" y="2330450"/>
            <a:ext cx="2179637" cy="414338"/>
          </a:xfrm>
          <a:prstGeom prst="flowChartAlternateProcess">
            <a:avLst/>
          </a:prstGeom>
          <a:gradFill rotWithShape="1">
            <a:gsLst>
              <a:gs pos="0">
                <a:srgbClr val="A50021"/>
              </a:gs>
              <a:gs pos="100000">
                <a:srgbClr val="A50021">
                  <a:gamma/>
                  <a:tint val="69412"/>
                  <a:invGamma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6796" dir="3806097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Reproducibility</a:t>
            </a:r>
            <a:endParaRPr lang="en-US" altLang="zh-CN" sz="18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87056" name="AutoShape 18"/>
          <p:cNvSpPr>
            <a:spLocks/>
          </p:cNvSpPr>
          <p:nvPr/>
        </p:nvSpPr>
        <p:spPr bwMode="auto">
          <a:xfrm>
            <a:off x="6659563" y="990600"/>
            <a:ext cx="228600" cy="1981200"/>
          </a:xfrm>
          <a:prstGeom prst="leftBrace">
            <a:avLst>
              <a:gd name="adj1" fmla="val 72222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22899" name="AutoShape 19"/>
          <p:cNvSpPr>
            <a:spLocks noChangeArrowheads="1"/>
          </p:cNvSpPr>
          <p:nvPr/>
        </p:nvSpPr>
        <p:spPr bwMode="auto">
          <a:xfrm rot="-5400000">
            <a:off x="5897563" y="1600200"/>
            <a:ext cx="533400" cy="838200"/>
          </a:xfrm>
          <a:prstGeom prst="downArrow">
            <a:avLst>
              <a:gd name="adj1" fmla="val 50000"/>
              <a:gd name="adj2" fmla="val 3928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72941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22900" name="AutoShape 20"/>
          <p:cNvSpPr>
            <a:spLocks noChangeArrowheads="1"/>
          </p:cNvSpPr>
          <p:nvPr/>
        </p:nvSpPr>
        <p:spPr bwMode="auto">
          <a:xfrm>
            <a:off x="3167063" y="1447800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01" name="AutoShape 21"/>
          <p:cNvSpPr>
            <a:spLocks noChangeArrowheads="1"/>
          </p:cNvSpPr>
          <p:nvPr/>
        </p:nvSpPr>
        <p:spPr bwMode="auto">
          <a:xfrm flipV="1">
            <a:off x="3189288" y="3646488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02" name="AutoShape 22"/>
          <p:cNvSpPr>
            <a:spLocks noChangeArrowheads="1"/>
          </p:cNvSpPr>
          <p:nvPr/>
        </p:nvSpPr>
        <p:spPr bwMode="auto">
          <a:xfrm flipV="1">
            <a:off x="1185863" y="4991100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7255"/>
                  <a:invGamma/>
                </a:schemeClr>
              </a:gs>
            </a:gsLst>
            <a:lin ang="5400000" scaled="1"/>
          </a:gra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52363" dir="4557825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03" name="AutoShape 23"/>
          <p:cNvSpPr>
            <a:spLocks noChangeArrowheads="1"/>
          </p:cNvSpPr>
          <p:nvPr/>
        </p:nvSpPr>
        <p:spPr bwMode="auto">
          <a:xfrm>
            <a:off x="4181475" y="3843218"/>
            <a:ext cx="1457325" cy="919401"/>
          </a:xfrm>
          <a:prstGeom prst="flowChartAlternateProcess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72941"/>
                  <a:invGamma/>
                </a:schemeClr>
              </a:gs>
            </a:gsLst>
            <a:lin ang="5400000" scaled="1"/>
          </a:gra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1600" b="1">
                <a:solidFill>
                  <a:schemeClr val="bg1"/>
                </a:solidFill>
                <a:latin typeface="Verdana" pitchFamily="34" charset="0"/>
              </a:rPr>
              <a:t>Accuracy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chemeClr val="bg1"/>
                </a:solidFill>
                <a:latin typeface="Verdana" pitchFamily="34" charset="0"/>
              </a:rPr>
              <a:t>(Central Location)</a:t>
            </a:r>
          </a:p>
        </p:txBody>
      </p:sp>
      <p:sp>
        <p:nvSpPr>
          <p:cNvPr id="122904" name="AutoShape 24"/>
          <p:cNvSpPr>
            <a:spLocks noChangeArrowheads="1"/>
          </p:cNvSpPr>
          <p:nvPr/>
        </p:nvSpPr>
        <p:spPr bwMode="auto">
          <a:xfrm rot="-5400000">
            <a:off x="5897563" y="3890963"/>
            <a:ext cx="533400" cy="838200"/>
          </a:xfrm>
          <a:prstGeom prst="downArrow">
            <a:avLst>
              <a:gd name="adj1" fmla="val 50000"/>
              <a:gd name="adj2" fmla="val 39286"/>
            </a:avLst>
          </a:prstGeom>
          <a:solidFill>
            <a:srgbClr val="99CCFF"/>
          </a:solidFill>
          <a:ln w="22225">
            <a:solidFill>
              <a:schemeClr val="bg2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87063" name="AutoShape 25"/>
          <p:cNvSpPr>
            <a:spLocks noChangeArrowheads="1"/>
          </p:cNvSpPr>
          <p:nvPr/>
        </p:nvSpPr>
        <p:spPr bwMode="auto">
          <a:xfrm>
            <a:off x="2236788" y="5397500"/>
            <a:ext cx="1806575" cy="684213"/>
          </a:xfrm>
          <a:prstGeom prst="flowChartAlternateProcess">
            <a:avLst/>
          </a:prstGeom>
          <a:solidFill>
            <a:srgbClr val="FFFFFF">
              <a:alpha val="79999"/>
            </a:srgbClr>
          </a:solidFill>
          <a:ln w="222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altLang="zh-CN" b="1">
              <a:latin typeface="Verdana" pitchFamily="34" charset="0"/>
              <a:ea typeface="SimSun" pitchFamily="2" charset="-122"/>
            </a:endParaRPr>
          </a:p>
          <a:p>
            <a:pPr algn="ctr" eaLnBrk="0" hangingPunct="0"/>
            <a:endParaRPr lang="en-US" altLang="zh-CN" b="1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87064" name="Rectangle 26"/>
          <p:cNvSpPr>
            <a:spLocks noChangeArrowheads="1"/>
          </p:cNvSpPr>
          <p:nvPr/>
        </p:nvSpPr>
        <p:spPr bwMode="auto">
          <a:xfrm>
            <a:off x="4478338" y="5348288"/>
            <a:ext cx="42275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2"/>
                </a:solidFill>
                <a:latin typeface="Verdana" pitchFamily="34" charset="0"/>
                <a:ea typeface="SimSun" pitchFamily="2" charset="-122"/>
              </a:rPr>
              <a:t>Calibration Addresses Accuracy</a:t>
            </a:r>
          </a:p>
        </p:txBody>
      </p:sp>
      <p:sp>
        <p:nvSpPr>
          <p:cNvPr id="87065" name="AutoShape 27"/>
          <p:cNvSpPr>
            <a:spLocks noChangeArrowheads="1"/>
          </p:cNvSpPr>
          <p:nvPr/>
        </p:nvSpPr>
        <p:spPr bwMode="auto">
          <a:xfrm>
            <a:off x="4183063" y="3844925"/>
            <a:ext cx="1455737" cy="915988"/>
          </a:xfrm>
          <a:prstGeom prst="flowChartAlternateProcess">
            <a:avLst/>
          </a:prstGeom>
          <a:solidFill>
            <a:srgbClr val="FFFFFF">
              <a:alpha val="79999"/>
            </a:srgbClr>
          </a:solidFill>
          <a:ln w="222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zh-CN" sz="1800" dirty="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22908" name="AutoShape 28"/>
          <p:cNvSpPr>
            <a:spLocks noChangeArrowheads="1"/>
          </p:cNvSpPr>
          <p:nvPr/>
        </p:nvSpPr>
        <p:spPr bwMode="auto">
          <a:xfrm>
            <a:off x="6869113" y="3519488"/>
            <a:ext cx="1344612" cy="388937"/>
          </a:xfrm>
          <a:prstGeom prst="flowChartAlternateProcess">
            <a:avLst/>
          </a:prstGeom>
          <a:solidFill>
            <a:srgbClr val="FFFFFF">
              <a:alpha val="80000"/>
            </a:srgbClr>
          </a:solidFill>
          <a:ln w="22225">
            <a:noFill/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/>
            <a:endParaRPr lang="zh-CN" altLang="zh-CN" sz="16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87067" name="AutoShape 29"/>
          <p:cNvSpPr>
            <a:spLocks noChangeArrowheads="1"/>
          </p:cNvSpPr>
          <p:nvPr/>
        </p:nvSpPr>
        <p:spPr bwMode="auto">
          <a:xfrm>
            <a:off x="6869113" y="4095750"/>
            <a:ext cx="746125" cy="388938"/>
          </a:xfrm>
          <a:prstGeom prst="flowChartAlternateProcess">
            <a:avLst/>
          </a:prstGeom>
          <a:solidFill>
            <a:srgbClr val="FFFFFF">
              <a:alpha val="79999"/>
            </a:srgbClr>
          </a:solidFill>
          <a:ln w="222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zh-CN" sz="16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87068" name="AutoShape 30"/>
          <p:cNvSpPr>
            <a:spLocks noChangeArrowheads="1"/>
          </p:cNvSpPr>
          <p:nvPr/>
        </p:nvSpPr>
        <p:spPr bwMode="auto">
          <a:xfrm>
            <a:off x="6869113" y="4705350"/>
            <a:ext cx="1273175" cy="388938"/>
          </a:xfrm>
          <a:prstGeom prst="flowChartAlternateProcess">
            <a:avLst/>
          </a:prstGeom>
          <a:solidFill>
            <a:srgbClr val="FFFFFF">
              <a:alpha val="79999"/>
            </a:srgbClr>
          </a:solidFill>
          <a:ln w="222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zh-CN" sz="1600">
              <a:solidFill>
                <a:schemeClr val="bg1"/>
              </a:solidFill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87069" name="AutoShape 31"/>
          <p:cNvSpPr>
            <a:spLocks noChangeArrowheads="1"/>
          </p:cNvSpPr>
          <p:nvPr/>
        </p:nvSpPr>
        <p:spPr bwMode="auto">
          <a:xfrm rot="-5400000">
            <a:off x="5897563" y="3890963"/>
            <a:ext cx="533400" cy="838200"/>
          </a:xfrm>
          <a:prstGeom prst="downArrow">
            <a:avLst>
              <a:gd name="adj1" fmla="val 50000"/>
              <a:gd name="adj2" fmla="val 39286"/>
            </a:avLst>
          </a:prstGeom>
          <a:solidFill>
            <a:srgbClr val="FFFFFF">
              <a:alpha val="79999"/>
            </a:srgbClr>
          </a:solidFill>
          <a:ln w="222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87070" name="AutoShape 32"/>
          <p:cNvSpPr>
            <a:spLocks noChangeArrowheads="1"/>
          </p:cNvSpPr>
          <p:nvPr/>
        </p:nvSpPr>
        <p:spPr bwMode="auto">
          <a:xfrm flipV="1">
            <a:off x="3189288" y="3646488"/>
            <a:ext cx="914400" cy="990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FF">
              <a:alpha val="79999"/>
            </a:srgbClr>
          </a:solidFill>
          <a:ln w="222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71" name="AutoShape 33"/>
          <p:cNvSpPr>
            <a:spLocks noChangeArrowheads="1"/>
          </p:cNvSpPr>
          <p:nvPr/>
        </p:nvSpPr>
        <p:spPr bwMode="auto">
          <a:xfrm flipV="1">
            <a:off x="1182688" y="4992688"/>
            <a:ext cx="914400" cy="990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FF">
              <a:alpha val="79999"/>
            </a:srgbClr>
          </a:solidFill>
          <a:ln w="222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4408488" y="5715000"/>
            <a:ext cx="4478337" cy="692150"/>
            <a:chOff x="2840" y="3650"/>
            <a:chExt cx="2821" cy="436"/>
          </a:xfrm>
        </p:grpSpPr>
        <p:sp>
          <p:nvSpPr>
            <p:cNvPr id="122915" name="AutoShape 35"/>
            <p:cNvSpPr>
              <a:spLocks noChangeArrowheads="1"/>
            </p:cNvSpPr>
            <p:nvPr/>
          </p:nvSpPr>
          <p:spPr bwMode="gray">
            <a:xfrm>
              <a:off x="2840" y="3650"/>
              <a:ext cx="2821" cy="4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69804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 sz="1800">
                <a:ea typeface="SimSun" pitchFamily="2" charset="-122"/>
              </a:endParaRPr>
            </a:p>
          </p:txBody>
        </p:sp>
        <p:sp>
          <p:nvSpPr>
            <p:cNvPr id="87076" name="Rectangle 36"/>
            <p:cNvSpPr>
              <a:spLocks noChangeArrowheads="1"/>
            </p:cNvSpPr>
            <p:nvPr/>
          </p:nvSpPr>
          <p:spPr bwMode="gray">
            <a:xfrm>
              <a:off x="2903" y="3707"/>
              <a:ext cx="2715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</a:pPr>
              <a:r>
                <a:rPr lang="en-US" altLang="zh-CN" sz="18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Let’s take a closer look at Precision</a:t>
              </a:r>
            </a:p>
          </p:txBody>
        </p:sp>
      </p:grpSp>
      <p:sp>
        <p:nvSpPr>
          <p:cNvPr id="38" name="Rectangle 31"/>
          <p:cNvSpPr>
            <a:spLocks noChangeArrowheads="1"/>
          </p:cNvSpPr>
          <p:nvPr/>
        </p:nvSpPr>
        <p:spPr bwMode="white">
          <a:xfrm>
            <a:off x="0" y="0"/>
            <a:ext cx="9144000" cy="990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anchor="ctr"/>
          <a:lstStyle/>
          <a:p>
            <a:pPr>
              <a:lnSpc>
                <a:spcPct val="95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+mn-lt"/>
                <a:ea typeface="SimSun" pitchFamily="2" charset="-122"/>
              </a:rPr>
              <a:t>Measurement System Analysis (MSA)</a:t>
            </a:r>
          </a:p>
        </p:txBody>
      </p:sp>
      <p:sp>
        <p:nvSpPr>
          <p:cNvPr id="40" name="Rectangle 27"/>
          <p:cNvSpPr txBox="1">
            <a:spLocks noChangeArrowheads="1"/>
          </p:cNvSpPr>
          <p:nvPr/>
        </p:nvSpPr>
        <p:spPr>
          <a:xfrm>
            <a:off x="69850" y="930275"/>
            <a:ext cx="5645150" cy="593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Tx/>
              <a:buFont typeface="Arial"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SimSun" pitchFamily="2" charset="-122"/>
                <a:cs typeface="Arial"/>
                <a:sym typeface="Arial"/>
              </a:rPr>
              <a:t>Observed Variation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SimSun" pitchFamily="2" charset="-122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latin typeface="+mj-lt"/>
                <a:ea typeface="SimSun" pitchFamily="2" charset="-122"/>
              </a:rPr>
              <a:t>Measurement System Analysis (MSA)</a:t>
            </a:r>
            <a:endParaRPr lang="en-US" altLang="zh-CN" sz="2800" dirty="0" smtClean="0">
              <a:solidFill>
                <a:schemeClr val="bg1"/>
              </a:solidFill>
              <a:latin typeface="+mj-lt"/>
              <a:ea typeface="Cambria"/>
              <a:cs typeface="Cambria"/>
              <a:sym typeface="Cambria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82613" y="1700213"/>
            <a:ext cx="4425950" cy="3016210"/>
          </a:xfrm>
          <a:prstGeom prst="rect">
            <a:avLst/>
          </a:prstGeom>
          <a:solidFill>
            <a:srgbClr val="002163">
              <a:alpha val="20000"/>
            </a:srgbClr>
          </a:solidFill>
          <a:ln w="19050">
            <a:solidFill>
              <a:srgbClr val="00216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90513" eaLnBrk="0" hangingPunct="0"/>
            <a:endParaRPr lang="en-US" altLang="zh-CN" b="1" u="sng" dirty="0">
              <a:solidFill>
                <a:srgbClr val="002163"/>
              </a:solidFill>
              <a:latin typeface="Verdana" pitchFamily="34" charset="0"/>
              <a:ea typeface="SimSun" pitchFamily="2" charset="-122"/>
            </a:endParaRPr>
          </a:p>
          <a:p>
            <a:pPr marL="290513" eaLnBrk="0" hangingPunct="0"/>
            <a:r>
              <a:rPr lang="en-US" altLang="zh-CN" sz="2000" b="1" u="sng" dirty="0">
                <a:solidFill>
                  <a:srgbClr val="002163"/>
                </a:solidFill>
                <a:latin typeface="Verdana" pitchFamily="34" charset="0"/>
                <a:ea typeface="SimSun" pitchFamily="2" charset="-122"/>
              </a:rPr>
              <a:t>Error in Resolution</a:t>
            </a:r>
            <a:r>
              <a:rPr lang="en-US" altLang="zh-CN" dirty="0">
                <a:solidFill>
                  <a:srgbClr val="000000"/>
                </a:solidFill>
                <a:latin typeface="Verdana" pitchFamily="34" charset="0"/>
                <a:ea typeface="SimSun" pitchFamily="2" charset="-122"/>
              </a:rPr>
              <a:t/>
            </a:r>
            <a:br>
              <a:rPr lang="en-US" altLang="zh-CN" dirty="0">
                <a:solidFill>
                  <a:srgbClr val="000000"/>
                </a:solidFill>
                <a:latin typeface="Verdana" pitchFamily="34" charset="0"/>
                <a:ea typeface="SimSun" pitchFamily="2" charset="-122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Verdana" pitchFamily="34" charset="0"/>
                <a:ea typeface="SimSun" pitchFamily="2" charset="-122"/>
              </a:rPr>
              <a:t>T</a:t>
            </a: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he inability to detect small changes.</a:t>
            </a:r>
            <a:endParaRPr lang="en-US" altLang="zh-CN" sz="1800" b="1" dirty="0">
              <a:solidFill>
                <a:srgbClr val="000000"/>
              </a:solidFill>
              <a:latin typeface="Verdana" pitchFamily="34" charset="0"/>
              <a:ea typeface="SimSun" pitchFamily="2" charset="-122"/>
            </a:endParaRPr>
          </a:p>
          <a:p>
            <a:pPr marL="290513" eaLnBrk="0" hangingPunct="0"/>
            <a:endParaRPr lang="en-US" altLang="zh-CN" b="1" u="sng" dirty="0">
              <a:solidFill>
                <a:srgbClr val="002163"/>
              </a:solidFill>
              <a:latin typeface="Verdana" pitchFamily="34" charset="0"/>
              <a:ea typeface="SimSun" pitchFamily="2" charset="-122"/>
            </a:endParaRPr>
          </a:p>
          <a:p>
            <a:pPr marL="290513" eaLnBrk="0" hangingPunct="0"/>
            <a:r>
              <a:rPr lang="en-US" altLang="zh-CN" sz="2000" b="1" u="sng" dirty="0">
                <a:solidFill>
                  <a:srgbClr val="002163"/>
                </a:solidFill>
                <a:latin typeface="Verdana" pitchFamily="34" charset="0"/>
                <a:ea typeface="SimSun" pitchFamily="2" charset="-122"/>
              </a:rPr>
              <a:t>Possible Cause</a:t>
            </a:r>
            <a:r>
              <a:rPr lang="en-US" altLang="zh-CN" dirty="0">
                <a:latin typeface="Verdana" pitchFamily="34" charset="0"/>
                <a:ea typeface="SimSun" pitchFamily="2" charset="-122"/>
              </a:rPr>
              <a:t> </a:t>
            </a:r>
            <a:br>
              <a:rPr lang="en-US" altLang="zh-CN" dirty="0">
                <a:latin typeface="Verdana" pitchFamily="34" charset="0"/>
                <a:ea typeface="SimSun" pitchFamily="2" charset="-122"/>
              </a:rPr>
            </a:b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Wrong measurement device selected - divisions on scale not fine enough to detect changes.</a:t>
            </a:r>
          </a:p>
          <a:p>
            <a:pPr marL="290513" eaLnBrk="0" hangingPunct="0"/>
            <a:endParaRPr lang="en-US" altLang="zh-CN" b="1" dirty="0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363538" y="1422400"/>
            <a:ext cx="2068512" cy="457200"/>
          </a:xfrm>
          <a:prstGeom prst="roundRect">
            <a:avLst>
              <a:gd name="adj" fmla="val 16667"/>
            </a:avLst>
          </a:prstGeom>
          <a:solidFill>
            <a:srgbClr val="002163"/>
          </a:solidFill>
          <a:ln w="28575" cap="rnd">
            <a:noFill/>
            <a:round/>
            <a:headEnd type="none" w="sm" len="sm"/>
            <a:tailEnd type="none" w="sm" len="sm"/>
          </a:ln>
        </p:spPr>
        <p:txBody>
          <a:bodyPr wrap="none" lIns="0" tIns="0" rIns="0" bIns="0" anchor="ctr" anchorCtr="1"/>
          <a:lstStyle/>
          <a:p>
            <a:pPr eaLnBrk="0" hangingPunct="0"/>
            <a:r>
              <a:rPr lang="en-US" altLang="zh-CN" sz="2200" dirty="0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Resolution</a:t>
            </a:r>
          </a:p>
        </p:txBody>
      </p:sp>
      <p:pic>
        <p:nvPicPr>
          <p:cNvPr id="5" name="Picture 8" descr="rul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3688" y="1981200"/>
            <a:ext cx="1733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measuremen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1275" y="3124200"/>
            <a:ext cx="1733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Measurement System Analysis (MSA)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82613" y="1624013"/>
            <a:ext cx="4598987" cy="4062651"/>
          </a:xfrm>
          <a:prstGeom prst="rect">
            <a:avLst/>
          </a:prstGeom>
          <a:solidFill>
            <a:schemeClr val="hlink">
              <a:alpha val="20000"/>
            </a:schemeClr>
          </a:solidFill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90513" eaLnBrk="0" hangingPunct="0"/>
            <a:endParaRPr lang="en-US" altLang="zh-CN" b="1" u="sng" dirty="0">
              <a:solidFill>
                <a:srgbClr val="002163"/>
              </a:solidFill>
              <a:latin typeface="Verdana" pitchFamily="34" charset="0"/>
              <a:ea typeface="SimSun" pitchFamily="2" charset="-122"/>
            </a:endParaRPr>
          </a:p>
          <a:p>
            <a:pPr marL="290513" eaLnBrk="0" hangingPunct="0"/>
            <a:r>
              <a:rPr lang="en-US" altLang="zh-CN" sz="2000" b="1" u="sng" dirty="0">
                <a:latin typeface="Verdana" pitchFamily="34" charset="0"/>
                <a:ea typeface="SimSun" pitchFamily="2" charset="-122"/>
              </a:rPr>
              <a:t>Error in Repeatability</a:t>
            </a:r>
            <a:r>
              <a:rPr lang="en-US" altLang="zh-CN" dirty="0">
                <a:solidFill>
                  <a:srgbClr val="000000"/>
                </a:solidFill>
                <a:latin typeface="Verdana" pitchFamily="34" charset="0"/>
                <a:ea typeface="SimSun" pitchFamily="2" charset="-122"/>
              </a:rPr>
              <a:t/>
            </a:r>
            <a:br>
              <a:rPr lang="en-US" altLang="zh-CN" dirty="0">
                <a:solidFill>
                  <a:srgbClr val="000000"/>
                </a:solidFill>
                <a:latin typeface="Verdana" pitchFamily="34" charset="0"/>
                <a:ea typeface="SimSun" pitchFamily="2" charset="-122"/>
              </a:rPr>
            </a:b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The inability to get the same answer from repeated measurements made of the same item under absolutely identical conditions.</a:t>
            </a:r>
          </a:p>
          <a:p>
            <a:pPr marL="290513" eaLnBrk="0" hangingPunct="0"/>
            <a:endParaRPr lang="en-US" altLang="zh-CN" b="1" u="sng" dirty="0">
              <a:solidFill>
                <a:srgbClr val="002163"/>
              </a:solidFill>
              <a:latin typeface="Verdana" pitchFamily="34" charset="0"/>
              <a:ea typeface="SimSun" pitchFamily="2" charset="-122"/>
            </a:endParaRPr>
          </a:p>
          <a:p>
            <a:pPr marL="290513" eaLnBrk="0" hangingPunct="0"/>
            <a:r>
              <a:rPr lang="en-US" altLang="zh-CN" sz="2000" b="1" u="sng" dirty="0">
                <a:latin typeface="Verdana" pitchFamily="34" charset="0"/>
                <a:ea typeface="SimSun" pitchFamily="2" charset="-122"/>
              </a:rPr>
              <a:t>Possible Cause</a:t>
            </a:r>
            <a:r>
              <a:rPr lang="en-US" altLang="zh-CN" dirty="0">
                <a:latin typeface="Verdana" pitchFamily="34" charset="0"/>
                <a:ea typeface="SimSun" pitchFamily="2" charset="-122"/>
              </a:rPr>
              <a:t> </a:t>
            </a:r>
            <a:br>
              <a:rPr lang="en-US" altLang="zh-CN" dirty="0">
                <a:latin typeface="Verdana" pitchFamily="34" charset="0"/>
                <a:ea typeface="SimSun" pitchFamily="2" charset="-122"/>
              </a:rPr>
            </a:b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Lack of standard operating procedures (SOP), lack of training, measuring system </a:t>
            </a:r>
            <a:r>
              <a:rPr lang="en-US" altLang="zh-CN" sz="1800" b="1" dirty="0" err="1">
                <a:latin typeface="Verdana" pitchFamily="34" charset="0"/>
                <a:ea typeface="SimSun" pitchFamily="2" charset="-122"/>
              </a:rPr>
              <a:t>variablilty</a:t>
            </a: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.</a:t>
            </a:r>
          </a:p>
          <a:p>
            <a:pPr marL="290513" eaLnBrk="0" hangingPunct="0"/>
            <a:endParaRPr lang="en-US" altLang="zh-CN" b="1" dirty="0">
              <a:latin typeface="Verdana" pitchFamily="34" charset="0"/>
              <a:ea typeface="SimSun" pitchFamily="2" charset="-122"/>
            </a:endParaRPr>
          </a:p>
          <a:p>
            <a:pPr marL="290513" eaLnBrk="0" hangingPunct="0"/>
            <a:endParaRPr lang="en-US" altLang="zh-CN" b="1" dirty="0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363538" y="1346200"/>
            <a:ext cx="2068512" cy="4572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28575" cap="rnd">
            <a:noFill/>
            <a:round/>
            <a:headEnd type="none" w="sm" len="sm"/>
            <a:tailEnd type="none" w="sm" len="sm"/>
          </a:ln>
        </p:spPr>
        <p:txBody>
          <a:bodyPr wrap="none" lIns="0" tIns="0" rIns="0" bIns="0" anchor="ctr" anchorCtr="1"/>
          <a:lstStyle/>
          <a:p>
            <a:pPr eaLnBrk="0" hangingPunct="0"/>
            <a:r>
              <a:rPr lang="en-US" altLang="zh-CN" sz="2200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Repeatability</a:t>
            </a:r>
          </a:p>
        </p:txBody>
      </p:sp>
      <p:pic>
        <p:nvPicPr>
          <p:cNvPr id="5" name="Picture 8" descr="rul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4800" y="1905000"/>
            <a:ext cx="1733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compas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48413" y="3119438"/>
            <a:ext cx="1733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5638800" y="5257800"/>
            <a:ext cx="312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Equipment Variation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Measurement System Analysis (MSA)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82613" y="1624013"/>
            <a:ext cx="4440237" cy="3108543"/>
          </a:xfrm>
          <a:prstGeom prst="rect">
            <a:avLst/>
          </a:prstGeom>
          <a:solidFill>
            <a:srgbClr val="A50021">
              <a:alpha val="18039"/>
            </a:srgbClr>
          </a:solidFill>
          <a:ln w="19050">
            <a:solidFill>
              <a:srgbClr val="A5002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90513" eaLnBrk="0" hangingPunct="0"/>
            <a:endParaRPr lang="en-US" altLang="zh-CN" b="1" u="sng" dirty="0">
              <a:solidFill>
                <a:srgbClr val="002163"/>
              </a:solidFill>
              <a:latin typeface="Verdana" pitchFamily="34" charset="0"/>
              <a:ea typeface="SimSun" pitchFamily="2" charset="-122"/>
            </a:endParaRPr>
          </a:p>
          <a:p>
            <a:pPr marL="290513" eaLnBrk="0" hangingPunct="0"/>
            <a:r>
              <a:rPr lang="en-US" altLang="zh-CN" sz="2000" b="1" u="sng" dirty="0">
                <a:latin typeface="Verdana" pitchFamily="34" charset="0"/>
                <a:ea typeface="SimSun" pitchFamily="2" charset="-122"/>
              </a:rPr>
              <a:t>Error in Reproducibility</a:t>
            </a:r>
            <a:r>
              <a:rPr lang="en-US" altLang="zh-CN" dirty="0">
                <a:solidFill>
                  <a:srgbClr val="000000"/>
                </a:solidFill>
                <a:latin typeface="Verdana" pitchFamily="34" charset="0"/>
                <a:ea typeface="SimSun" pitchFamily="2" charset="-122"/>
              </a:rPr>
              <a:t/>
            </a:r>
            <a:br>
              <a:rPr lang="en-US" altLang="zh-CN" dirty="0">
                <a:solidFill>
                  <a:srgbClr val="000000"/>
                </a:solidFill>
                <a:latin typeface="Verdana" pitchFamily="34" charset="0"/>
                <a:ea typeface="SimSun" pitchFamily="2" charset="-122"/>
              </a:rPr>
            </a:b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The inability to get the same answer from repeated measurements made under various conditions from different inspectors.</a:t>
            </a:r>
            <a:endParaRPr lang="en-US" altLang="zh-CN" sz="1800" b="1" u="sng" dirty="0">
              <a:solidFill>
                <a:srgbClr val="002163"/>
              </a:solidFill>
              <a:latin typeface="Verdana" pitchFamily="34" charset="0"/>
              <a:ea typeface="SimSun" pitchFamily="2" charset="-122"/>
            </a:endParaRPr>
          </a:p>
          <a:p>
            <a:pPr marL="290513" eaLnBrk="0" hangingPunct="0"/>
            <a:endParaRPr lang="en-US" altLang="zh-CN" sz="2000" b="1" u="sng" dirty="0">
              <a:latin typeface="Verdana" pitchFamily="34" charset="0"/>
              <a:ea typeface="SimSun" pitchFamily="2" charset="-122"/>
            </a:endParaRPr>
          </a:p>
          <a:p>
            <a:pPr marL="290513" eaLnBrk="0" hangingPunct="0"/>
            <a:r>
              <a:rPr lang="en-US" altLang="zh-CN" sz="2000" b="1" u="sng" dirty="0">
                <a:latin typeface="Verdana" pitchFamily="34" charset="0"/>
                <a:ea typeface="SimSun" pitchFamily="2" charset="-122"/>
              </a:rPr>
              <a:t>Possible Cause</a:t>
            </a:r>
            <a:r>
              <a:rPr lang="en-US" altLang="zh-CN" dirty="0">
                <a:latin typeface="Verdana" pitchFamily="34" charset="0"/>
                <a:ea typeface="SimSun" pitchFamily="2" charset="-122"/>
              </a:rPr>
              <a:t> </a:t>
            </a:r>
            <a:br>
              <a:rPr lang="en-US" altLang="zh-CN" dirty="0">
                <a:latin typeface="Verdana" pitchFamily="34" charset="0"/>
                <a:ea typeface="SimSun" pitchFamily="2" charset="-122"/>
              </a:rPr>
            </a:br>
            <a:r>
              <a:rPr lang="en-US" altLang="zh-CN" sz="1800" b="1" dirty="0">
                <a:latin typeface="Verdana" pitchFamily="34" charset="0"/>
                <a:ea typeface="SimSun" pitchFamily="2" charset="-122"/>
              </a:rPr>
              <a:t>Lack of SOP, lack of training.</a:t>
            </a:r>
          </a:p>
          <a:p>
            <a:pPr marL="290513" eaLnBrk="0" hangingPunct="0"/>
            <a:endParaRPr lang="en-US" altLang="zh-CN" b="1" dirty="0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363538" y="1346200"/>
            <a:ext cx="2185987" cy="457200"/>
          </a:xfrm>
          <a:prstGeom prst="roundRect">
            <a:avLst>
              <a:gd name="adj" fmla="val 16667"/>
            </a:avLst>
          </a:prstGeom>
          <a:solidFill>
            <a:srgbClr val="A50021"/>
          </a:solidFill>
          <a:ln w="28575" cap="rnd">
            <a:noFill/>
            <a:round/>
            <a:headEnd type="none" w="sm" len="sm"/>
            <a:tailEnd type="none" w="sm" len="sm"/>
          </a:ln>
        </p:spPr>
        <p:txBody>
          <a:bodyPr wrap="none" lIns="0" tIns="0" rIns="0" bIns="0" anchor="ctr" anchorCtr="1"/>
          <a:lstStyle/>
          <a:p>
            <a:pPr eaLnBrk="0" hangingPunct="0"/>
            <a:r>
              <a:rPr lang="en-US" altLang="zh-CN" sz="2200" dirty="0">
                <a:solidFill>
                  <a:schemeClr val="bg1"/>
                </a:solidFill>
                <a:latin typeface="Verdana" pitchFamily="34" charset="0"/>
                <a:ea typeface="SimSun" pitchFamily="2" charset="-122"/>
              </a:rPr>
              <a:t>Reproducibility</a:t>
            </a:r>
          </a:p>
        </p:txBody>
      </p:sp>
      <p:pic>
        <p:nvPicPr>
          <p:cNvPr id="5" name="Picture 10" descr="ruler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0988" y="1901825"/>
            <a:ext cx="1733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compass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6675" y="2873375"/>
            <a:ext cx="1733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562600" y="525780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Appraiser Variation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Study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16900" cy="51054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ea typeface="SimSun" pitchFamily="2" charset="-122"/>
              </a:rPr>
              <a:t>Gage R&amp;R is the combined estimate of measurement system </a:t>
            </a:r>
            <a:r>
              <a:rPr lang="en-US" altLang="zh-CN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Repeatability</a:t>
            </a:r>
            <a:r>
              <a:rPr lang="en-US" altLang="zh-CN" sz="2000" b="1" dirty="0" smtClean="0">
                <a:ea typeface="SimSun" pitchFamily="2" charset="-122"/>
              </a:rPr>
              <a:t> and </a:t>
            </a:r>
            <a:r>
              <a:rPr lang="en-US" altLang="zh-CN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Reproducibility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solidFill>
                  <a:schemeClr val="tx1"/>
                </a:solidFill>
                <a:ea typeface="SimSun" pitchFamily="2" charset="-122"/>
              </a:rPr>
              <a:t>Typically, a 3-person study is performed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solidFill>
                  <a:schemeClr val="tx1"/>
                </a:solidFill>
                <a:ea typeface="SimSun" pitchFamily="2" charset="-122"/>
              </a:rPr>
              <a:t>Each person randomly measures 10 marked parts per trial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solidFill>
                  <a:schemeClr val="tx1"/>
                </a:solidFill>
                <a:ea typeface="SimSun" pitchFamily="2" charset="-122"/>
              </a:rPr>
              <a:t>Each person can perform up to 3 trials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solidFill>
                  <a:schemeClr val="tx1"/>
                </a:solidFill>
                <a:ea typeface="SimSun" pitchFamily="2" charset="-122"/>
              </a:rPr>
              <a:t>There are 3 key indicators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EV</a:t>
            </a:r>
            <a:r>
              <a:rPr lang="en-US" altLang="zh-CN" sz="1800" b="1" dirty="0" smtClean="0">
                <a:solidFill>
                  <a:schemeClr val="tx1"/>
                </a:solidFill>
                <a:ea typeface="SimSun" pitchFamily="2" charset="-122"/>
              </a:rPr>
              <a:t> or Equipment Variation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AV</a:t>
            </a:r>
            <a:r>
              <a:rPr lang="en-US" altLang="zh-CN" sz="1800" b="1" dirty="0" smtClean="0">
                <a:solidFill>
                  <a:schemeClr val="tx1"/>
                </a:solidFill>
                <a:ea typeface="SimSun" pitchFamily="2" charset="-122"/>
              </a:rPr>
              <a:t> or Appraiser Variation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solidFill>
                  <a:schemeClr val="tx1"/>
                </a:solidFill>
                <a:ea typeface="SimSun" pitchFamily="2" charset="-122"/>
              </a:rPr>
              <a:t>Overall </a:t>
            </a:r>
            <a:r>
              <a:rPr lang="en-US" altLang="zh-CN" sz="1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% GRR</a:t>
            </a:r>
          </a:p>
          <a:p>
            <a:pPr eaLnBrk="1" hangingPunct="1">
              <a:buClr>
                <a:srgbClr val="A50021"/>
              </a:buClr>
              <a:buFontTx/>
              <a:buChar char="•"/>
            </a:pPr>
            <a:endParaRPr lang="en-US" altLang="zh-CN" sz="1800" b="1" dirty="0" smtClean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Study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142998" y="1066800"/>
          <a:ext cx="6781799" cy="5215938"/>
        </p:xfrm>
        <a:graphic>
          <a:graphicData uri="http://schemas.openxmlformats.org/drawingml/2006/table">
            <a:tbl>
              <a:tblPr/>
              <a:tblGrid>
                <a:gridCol w="538521"/>
                <a:gridCol w="538521"/>
                <a:gridCol w="473901"/>
                <a:gridCol w="473901"/>
                <a:gridCol w="473901"/>
                <a:gridCol w="473901"/>
                <a:gridCol w="473901"/>
                <a:gridCol w="473901"/>
                <a:gridCol w="473901"/>
                <a:gridCol w="549290"/>
                <a:gridCol w="603147"/>
                <a:gridCol w="761112"/>
                <a:gridCol w="473901"/>
              </a:tblGrid>
              <a:tr h="14974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latin typeface="Arial"/>
                        </a:rPr>
                        <a:t>OPERATOR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OPERATOR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OPERATOR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Sample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Trial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Trial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Trial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Range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Trial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Trial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Trial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Range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Trial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Trial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Trial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Range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TTLS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XA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XB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XC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900" b="0" i="0" u="none" strike="noStrike"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TEST FOR CONTROL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X min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Upper Control Limit, UCLr = D4R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2.57000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0.00000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1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latin typeface="Arial"/>
                        </a:rPr>
                        <a:t>X max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19"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If any individual range exceeds this limit, the measurement or reading should be reviewed, repeated,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9552"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corrected, or discarded as appropriate, and new averages and ranges should be computed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Factors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# Trials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# Oprs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K1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4.56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3.05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K2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3.65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2.70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D4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3.27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latin typeface="Arial"/>
                        </a:rPr>
                        <a:t>2.57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n=# parts, t=# trials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232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MEASUREMENT SYSTEM / GAUGE / CAPABILITY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Repeatability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4619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Equipment Variation ("Repeatability") = K1R 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3.05000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0.00000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latin typeface="Arial"/>
                        </a:rPr>
                        <a:t>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1" i="0" u="none" strike="noStrike">
                          <a:latin typeface="Arial"/>
                        </a:rPr>
                        <a:t>0.00000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Reproducibility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4619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Operator Variation ("Reproducibility") =       (K2*Xdiff)</a:t>
                      </a:r>
                      <a:r>
                        <a:rPr lang="en-US" sz="900" b="0" i="0" u="none" strike="noStrike" baseline="30000">
                          <a:latin typeface="Arial"/>
                        </a:rPr>
                        <a:t>2</a:t>
                      </a:r>
                      <a:r>
                        <a:rPr lang="en-US" sz="900" b="0" i="0" u="none" strike="noStrike">
                          <a:latin typeface="Arial"/>
                        </a:rPr>
                        <a:t> - (EV)</a:t>
                      </a:r>
                      <a:r>
                        <a:rPr lang="en-US" sz="900" b="0" i="0" u="none" strike="noStrike" baseline="30000">
                          <a:latin typeface="Arial"/>
                        </a:rPr>
                        <a:t>2</a:t>
                      </a:r>
                      <a:r>
                        <a:rPr lang="en-US" sz="900" b="0" i="0" u="none" strike="noStrike">
                          <a:latin typeface="Arial"/>
                        </a:rPr>
                        <a:t>/nxt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9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9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746"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4619"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Total "repeatability" and "reproducibility" Variation (R&amp;R)  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6400800" y="4800600"/>
            <a:ext cx="1524000" cy="1600200"/>
          </a:xfrm>
          <a:prstGeom prst="rect">
            <a:avLst/>
          </a:prstGeom>
          <a:noFill/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H="1">
            <a:off x="7086600" y="3886200"/>
            <a:ext cx="0" cy="990600"/>
          </a:xfrm>
          <a:prstGeom prst="line">
            <a:avLst/>
          </a:prstGeom>
          <a:noFill/>
          <a:ln w="101600">
            <a:solidFill>
              <a:srgbClr val="002163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5562600" y="3236912"/>
            <a:ext cx="3048000" cy="649288"/>
            <a:chOff x="48" y="2784"/>
            <a:chExt cx="2640" cy="624"/>
          </a:xfrm>
        </p:grpSpPr>
        <p:sp>
          <p:nvSpPr>
            <p:cNvPr id="7" name="AutoShape 11"/>
            <p:cNvSpPr>
              <a:spLocks noChangeArrowheads="1"/>
            </p:cNvSpPr>
            <p:nvPr/>
          </p:nvSpPr>
          <p:spPr bwMode="auto">
            <a:xfrm>
              <a:off x="48" y="2784"/>
              <a:ext cx="2640" cy="6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zh-CN" sz="13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96" y="2817"/>
              <a:ext cx="2544" cy="551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86" y="2856"/>
              <a:ext cx="2407" cy="49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14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Automatically calculates EV, AV, and % GRR! </a:t>
              </a:r>
              <a:endParaRPr lang="en-US" altLang="zh-CN" sz="1400" b="1" i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181225"/>
            <a:ext cx="8429625" cy="4143375"/>
          </a:xfrm>
          <a:noFill/>
        </p:spPr>
        <p:txBody>
          <a:bodyPr lIns="90488" tIns="44450" rIns="90488" bIns="44450"/>
          <a:lstStyle/>
          <a:p>
            <a:pPr marL="457200" indent="-45720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Select </a:t>
            </a:r>
            <a:r>
              <a:rPr lang="en-US" altLang="zh-CN" sz="1500" b="1" dirty="0" smtClean="0">
                <a:solidFill>
                  <a:schemeClr val="tx1"/>
                </a:solidFill>
                <a:ea typeface="SimSun" pitchFamily="2" charset="-122"/>
              </a:rPr>
              <a:t>10 </a:t>
            </a:r>
            <a:r>
              <a:rPr lang="en-US" altLang="zh-CN" sz="1500" b="1" dirty="0" smtClean="0">
                <a:ea typeface="SimSun" pitchFamily="2" charset="-122"/>
              </a:rPr>
              <a:t>items that represent the full range of long-term process variation.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Identify the appraisers.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If appropriate, calibrate the gage or verify that the last calibration date is valid.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Open the Gage R&amp;R worksheet in the PPAP form 00-MT80-1000-00801 to record data. 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Have </a:t>
            </a:r>
            <a:r>
              <a:rPr lang="en-US" altLang="zh-CN" sz="1500" b="1" u="sng" dirty="0" smtClean="0">
                <a:ea typeface="SimSun" pitchFamily="2" charset="-122"/>
              </a:rPr>
              <a:t>each</a:t>
            </a:r>
            <a:r>
              <a:rPr lang="en-US" altLang="zh-CN" sz="1500" b="1" dirty="0" smtClean="0">
                <a:ea typeface="SimSun" pitchFamily="2" charset="-122"/>
              </a:rPr>
              <a:t> appraiser assess </a:t>
            </a:r>
            <a:r>
              <a:rPr lang="en-US" altLang="zh-CN" sz="1500" b="1" u="sng" dirty="0" smtClean="0">
                <a:ea typeface="SimSun" pitchFamily="2" charset="-122"/>
              </a:rPr>
              <a:t>each</a:t>
            </a:r>
            <a:r>
              <a:rPr lang="en-US" altLang="zh-CN" sz="1500" b="1" dirty="0" smtClean="0">
                <a:ea typeface="SimSun" pitchFamily="2" charset="-122"/>
              </a:rPr>
              <a:t> part 3 times (trials – first in order, second in reverse order, third random).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Input data into the Gage R&amp;R worksheet.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Enter the number of operators, trials, samples and specification limits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Analyze data in the Gage R&amp;R worksheet.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Assess MSA trust level.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Monotype Sorts" pitchFamily="2" charset="2"/>
              <a:buAutoNum type="arabicPeriod"/>
            </a:pPr>
            <a:r>
              <a:rPr lang="en-US" altLang="zh-CN" sz="1500" b="1" dirty="0" smtClean="0">
                <a:ea typeface="SimSun" pitchFamily="2" charset="-122"/>
              </a:rPr>
              <a:t>Take actions for improvement if necessary.</a:t>
            </a:r>
          </a:p>
          <a:p>
            <a:pPr marL="457200" indent="-457200" algn="ctr" eaLnBrk="1" hangingPunct="1">
              <a:lnSpc>
                <a:spcPct val="75000"/>
              </a:lnSpc>
              <a:buClr>
                <a:srgbClr val="A50021"/>
              </a:buClr>
              <a:buFont typeface="Verdana" pitchFamily="34" charset="0"/>
              <a:buAutoNum type="arabicPeriod"/>
            </a:pPr>
            <a:endParaRPr lang="en-US" altLang="zh-CN" sz="1400" b="1" dirty="0" smtClean="0">
              <a:ea typeface="SimSun" pitchFamily="2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84150" y="1068388"/>
            <a:ext cx="996950" cy="731837"/>
            <a:chOff x="143" y="1216"/>
            <a:chExt cx="628" cy="461"/>
          </a:xfrm>
        </p:grpSpPr>
        <p:sp>
          <p:nvSpPr>
            <p:cNvPr id="543749" name="AutoShape 5"/>
            <p:cNvSpPr>
              <a:spLocks noChangeArrowheads="1"/>
            </p:cNvSpPr>
            <p:nvPr/>
          </p:nvSpPr>
          <p:spPr bwMode="gray">
            <a:xfrm>
              <a:off x="143" y="1216"/>
              <a:ext cx="628" cy="461"/>
            </a:xfrm>
            <a:prstGeom prst="chevron">
              <a:avLst>
                <a:gd name="adj" fmla="val 2698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18" name="Text Box 6"/>
            <p:cNvSpPr txBox="1">
              <a:spLocks noChangeArrowheads="1"/>
            </p:cNvSpPr>
            <p:nvPr/>
          </p:nvSpPr>
          <p:spPr bwMode="auto">
            <a:xfrm>
              <a:off x="239" y="1357"/>
              <a:ext cx="517" cy="1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 dirty="0">
                  <a:latin typeface="Verdana" pitchFamily="34" charset="0"/>
                  <a:ea typeface="SimSun" pitchFamily="2" charset="-122"/>
                </a:rPr>
                <a:t>Step 1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909763" y="1082675"/>
            <a:ext cx="996950" cy="731838"/>
            <a:chOff x="1301" y="1152"/>
            <a:chExt cx="715" cy="525"/>
          </a:xfrm>
        </p:grpSpPr>
        <p:sp>
          <p:nvSpPr>
            <p:cNvPr id="543752" name="AutoShape 8"/>
            <p:cNvSpPr>
              <a:spLocks noChangeArrowheads="1"/>
            </p:cNvSpPr>
            <p:nvPr/>
          </p:nvSpPr>
          <p:spPr bwMode="gray">
            <a:xfrm>
              <a:off x="1301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16" name="Text Box 9"/>
            <p:cNvSpPr txBox="1">
              <a:spLocks noChangeArrowheads="1"/>
            </p:cNvSpPr>
            <p:nvPr/>
          </p:nvSpPr>
          <p:spPr bwMode="auto">
            <a:xfrm>
              <a:off x="1386" y="1314"/>
              <a:ext cx="589" cy="21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>
                  <a:latin typeface="Verdana" pitchFamily="34" charset="0"/>
                  <a:ea typeface="SimSun" pitchFamily="2" charset="-122"/>
                </a:rPr>
                <a:t>Step 3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773363" y="1081088"/>
            <a:ext cx="1006475" cy="731837"/>
            <a:chOff x="1925" y="1152"/>
            <a:chExt cx="722" cy="525"/>
          </a:xfrm>
        </p:grpSpPr>
        <p:sp>
          <p:nvSpPr>
            <p:cNvPr id="543755" name="AutoShape 11"/>
            <p:cNvSpPr>
              <a:spLocks noChangeArrowheads="1"/>
            </p:cNvSpPr>
            <p:nvPr/>
          </p:nvSpPr>
          <p:spPr bwMode="gray">
            <a:xfrm>
              <a:off x="1925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14" name="Text Box 12"/>
            <p:cNvSpPr txBox="1">
              <a:spLocks noChangeArrowheads="1"/>
            </p:cNvSpPr>
            <p:nvPr/>
          </p:nvSpPr>
          <p:spPr bwMode="auto">
            <a:xfrm>
              <a:off x="2058" y="1314"/>
              <a:ext cx="589" cy="21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4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644900" y="1084263"/>
            <a:ext cx="1004888" cy="731837"/>
            <a:chOff x="2549" y="1152"/>
            <a:chExt cx="721" cy="525"/>
          </a:xfrm>
        </p:grpSpPr>
        <p:sp>
          <p:nvSpPr>
            <p:cNvPr id="93211" name="AutoShape 14"/>
            <p:cNvSpPr>
              <a:spLocks noChangeArrowheads="1"/>
            </p:cNvSpPr>
            <p:nvPr/>
          </p:nvSpPr>
          <p:spPr bwMode="gray">
            <a:xfrm>
              <a:off x="2549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rgbClr val="002163"/>
                </a:gs>
                <a:gs pos="100000">
                  <a:srgbClr val="5D729C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2163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12" name="Text Box 15"/>
            <p:cNvSpPr txBox="1">
              <a:spLocks noChangeArrowheads="1"/>
            </p:cNvSpPr>
            <p:nvPr/>
          </p:nvSpPr>
          <p:spPr bwMode="auto">
            <a:xfrm>
              <a:off x="2681" y="1314"/>
              <a:ext cx="589" cy="21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5</a:t>
              </a: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4516438" y="1082675"/>
            <a:ext cx="1006475" cy="731838"/>
            <a:chOff x="3173" y="1152"/>
            <a:chExt cx="722" cy="525"/>
          </a:xfrm>
        </p:grpSpPr>
        <p:sp>
          <p:nvSpPr>
            <p:cNvPr id="93209" name="AutoShape 17"/>
            <p:cNvSpPr>
              <a:spLocks noChangeArrowheads="1"/>
            </p:cNvSpPr>
            <p:nvPr/>
          </p:nvSpPr>
          <p:spPr bwMode="gray">
            <a:xfrm>
              <a:off x="3173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rgbClr val="424263"/>
                </a:gs>
                <a:gs pos="100000">
                  <a:srgbClr val="87879C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424263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10" name="Text Box 18"/>
            <p:cNvSpPr txBox="1">
              <a:spLocks noChangeArrowheads="1"/>
            </p:cNvSpPr>
            <p:nvPr/>
          </p:nvSpPr>
          <p:spPr bwMode="auto">
            <a:xfrm>
              <a:off x="3306" y="1314"/>
              <a:ext cx="589" cy="21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6</a:t>
              </a: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5387975" y="1082675"/>
            <a:ext cx="1004888" cy="731838"/>
            <a:chOff x="3797" y="1152"/>
            <a:chExt cx="721" cy="525"/>
          </a:xfrm>
        </p:grpSpPr>
        <p:sp>
          <p:nvSpPr>
            <p:cNvPr id="543764" name="AutoShape 20"/>
            <p:cNvSpPr>
              <a:spLocks noChangeArrowheads="1"/>
            </p:cNvSpPr>
            <p:nvPr/>
          </p:nvSpPr>
          <p:spPr bwMode="gray">
            <a:xfrm>
              <a:off x="3797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08" name="Text Box 21"/>
            <p:cNvSpPr txBox="1">
              <a:spLocks noChangeArrowheads="1"/>
            </p:cNvSpPr>
            <p:nvPr/>
          </p:nvSpPr>
          <p:spPr bwMode="auto">
            <a:xfrm>
              <a:off x="3929" y="1314"/>
              <a:ext cx="589" cy="21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7</a:t>
              </a:r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6259513" y="1082675"/>
            <a:ext cx="1014412" cy="731838"/>
            <a:chOff x="4416" y="1152"/>
            <a:chExt cx="727" cy="525"/>
          </a:xfrm>
        </p:grpSpPr>
        <p:sp>
          <p:nvSpPr>
            <p:cNvPr id="93205" name="AutoShape 23"/>
            <p:cNvSpPr>
              <a:spLocks noChangeArrowheads="1"/>
            </p:cNvSpPr>
            <p:nvPr/>
          </p:nvSpPr>
          <p:spPr bwMode="gray">
            <a:xfrm>
              <a:off x="4416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rgbClr val="005B52"/>
                </a:gs>
                <a:gs pos="100000">
                  <a:srgbClr val="8EB6B2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5B52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06" name="Text Box 24"/>
            <p:cNvSpPr txBox="1">
              <a:spLocks noChangeArrowheads="1"/>
            </p:cNvSpPr>
            <p:nvPr/>
          </p:nvSpPr>
          <p:spPr bwMode="auto">
            <a:xfrm>
              <a:off x="4555" y="1314"/>
              <a:ext cx="588" cy="21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8</a:t>
              </a:r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7138988" y="1082675"/>
            <a:ext cx="1011237" cy="731838"/>
            <a:chOff x="5045" y="1152"/>
            <a:chExt cx="719" cy="525"/>
          </a:xfrm>
        </p:grpSpPr>
        <p:sp>
          <p:nvSpPr>
            <p:cNvPr id="93203" name="AutoShape 26"/>
            <p:cNvSpPr>
              <a:spLocks noChangeArrowheads="1"/>
            </p:cNvSpPr>
            <p:nvPr/>
          </p:nvSpPr>
          <p:spPr bwMode="gray">
            <a:xfrm>
              <a:off x="5045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FFB84D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FF9900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04" name="Text Box 27"/>
            <p:cNvSpPr txBox="1">
              <a:spLocks noChangeArrowheads="1"/>
            </p:cNvSpPr>
            <p:nvPr/>
          </p:nvSpPr>
          <p:spPr bwMode="auto">
            <a:xfrm>
              <a:off x="5180" y="1314"/>
              <a:ext cx="584" cy="21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9</a:t>
              </a:r>
            </a:p>
          </p:txBody>
        </p:sp>
      </p:grp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8015288" y="1092200"/>
            <a:ext cx="1052512" cy="731838"/>
            <a:chOff x="4931" y="1962"/>
            <a:chExt cx="663" cy="461"/>
          </a:xfrm>
        </p:grpSpPr>
        <p:sp>
          <p:nvSpPr>
            <p:cNvPr id="93201" name="AutoShape 29"/>
            <p:cNvSpPr>
              <a:spLocks noChangeArrowheads="1"/>
            </p:cNvSpPr>
            <p:nvPr/>
          </p:nvSpPr>
          <p:spPr bwMode="gray">
            <a:xfrm>
              <a:off x="4931" y="1962"/>
              <a:ext cx="633" cy="461"/>
            </a:xfrm>
            <a:prstGeom prst="chevron">
              <a:avLst>
                <a:gd name="adj" fmla="val 27195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71B8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99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02" name="Text Box 30"/>
            <p:cNvSpPr txBox="1">
              <a:spLocks noChangeArrowheads="1"/>
            </p:cNvSpPr>
            <p:nvPr/>
          </p:nvSpPr>
          <p:spPr bwMode="auto">
            <a:xfrm>
              <a:off x="4997" y="2113"/>
              <a:ext cx="597" cy="1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10</a:t>
              </a:r>
            </a:p>
          </p:txBody>
        </p:sp>
      </p:grpSp>
      <p:grpSp>
        <p:nvGrpSpPr>
          <p:cNvPr id="11" name="Group 31"/>
          <p:cNvGrpSpPr>
            <a:grpSpLocks/>
          </p:cNvGrpSpPr>
          <p:nvPr/>
        </p:nvGrpSpPr>
        <p:grpSpPr bwMode="auto">
          <a:xfrm>
            <a:off x="1047750" y="1076325"/>
            <a:ext cx="996950" cy="731838"/>
            <a:chOff x="0" y="1851"/>
            <a:chExt cx="628" cy="461"/>
          </a:xfrm>
        </p:grpSpPr>
        <p:sp>
          <p:nvSpPr>
            <p:cNvPr id="93199" name="AutoShape 32"/>
            <p:cNvSpPr>
              <a:spLocks noChangeArrowheads="1"/>
            </p:cNvSpPr>
            <p:nvPr/>
          </p:nvSpPr>
          <p:spPr bwMode="gray">
            <a:xfrm>
              <a:off x="0" y="1851"/>
              <a:ext cx="628" cy="461"/>
            </a:xfrm>
            <a:prstGeom prst="chevron">
              <a:avLst>
                <a:gd name="adj" fmla="val 26980"/>
              </a:avLst>
            </a:prstGeom>
            <a:gradFill rotWithShape="1">
              <a:gsLst>
                <a:gs pos="0">
                  <a:srgbClr val="009999"/>
                </a:gs>
                <a:gs pos="100000">
                  <a:srgbClr val="45B5B5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9999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3200" name="Text Box 33"/>
            <p:cNvSpPr txBox="1">
              <a:spLocks noChangeArrowheads="1"/>
            </p:cNvSpPr>
            <p:nvPr/>
          </p:nvSpPr>
          <p:spPr bwMode="auto">
            <a:xfrm>
              <a:off x="90" y="1993"/>
              <a:ext cx="517" cy="1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2</a:t>
              </a:r>
            </a:p>
          </p:txBody>
        </p:sp>
      </p:grpSp>
      <p:sp>
        <p:nvSpPr>
          <p:cNvPr id="36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Steps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43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43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43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43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3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43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43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543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5437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5437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746" grpId="0" uiExpand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Steps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733675" y="1620838"/>
            <a:ext cx="5434013" cy="1274762"/>
          </a:xfrm>
          <a:prstGeom prst="rect">
            <a:avLst/>
          </a:prstGeom>
        </p:spPr>
        <p:txBody>
          <a:bodyPr/>
          <a:lstStyle/>
          <a:p>
            <a:pPr marL="122238" indent="-122238" eaLnBrk="1" hangingPunct="1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</a:pPr>
            <a:r>
              <a:rPr lang="en-US" altLang="zh-CN" sz="18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Select 10 items that represent</a:t>
            </a:r>
          </a:p>
          <a:p>
            <a:pPr marL="122238" indent="-122238" eaLnBrk="1" hangingPunct="1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</a:pPr>
            <a:r>
              <a:rPr lang="en-US" altLang="zh-CN" sz="18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the full range of long-term process</a:t>
            </a:r>
          </a:p>
          <a:p>
            <a:pPr marL="122238" indent="-122238" eaLnBrk="1" hangingPunct="1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</a:pPr>
            <a:r>
              <a:rPr lang="en-US" altLang="zh-CN" sz="18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variation.</a:t>
            </a:r>
          </a:p>
          <a:p>
            <a:pPr lvl="1" eaLnBrk="1" hangingPunct="1">
              <a:lnSpc>
                <a:spcPct val="100000"/>
              </a:lnSpc>
              <a:buFontTx/>
              <a:buNone/>
            </a:pPr>
            <a:endParaRPr lang="en-US" altLang="zh-CN" sz="1600" b="1" dirty="0" smtClean="0">
              <a:ea typeface="SimSun" pitchFamily="2" charset="-122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62000" y="1676400"/>
            <a:ext cx="1612900" cy="939800"/>
            <a:chOff x="21" y="1181"/>
            <a:chExt cx="1016" cy="59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21" y="1181"/>
              <a:ext cx="1016" cy="592"/>
            </a:xfrm>
            <a:prstGeom prst="chevron">
              <a:avLst>
                <a:gd name="adj" fmla="val 3399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213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 b="1" dirty="0">
                  <a:latin typeface="Verdana" pitchFamily="34" charset="0"/>
                  <a:ea typeface="SimSun" pitchFamily="2" charset="-122"/>
                </a:rPr>
                <a:t>Step 1</a:t>
              </a:r>
            </a:p>
          </p:txBody>
        </p:sp>
      </p:grp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743200" y="3352800"/>
            <a:ext cx="5486400" cy="2590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/>
          <a:lstStyle/>
          <a:p>
            <a:pPr marL="122238" indent="-122238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18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Identify the appraisers.</a:t>
            </a:r>
          </a:p>
          <a:p>
            <a:pPr marL="122238" indent="-122238"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endParaRPr lang="en-US" altLang="zh-CN" sz="7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  <a:p>
            <a:pPr marL="407988" lvl="1" indent="-171450">
              <a:spcBef>
                <a:spcPct val="30000"/>
              </a:spcBef>
              <a:spcAft>
                <a:spcPct val="30000"/>
              </a:spcAft>
              <a:buFontTx/>
              <a:buChar char="–"/>
            </a:pP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Should use individuals that actually do the process being tested. </a:t>
            </a:r>
          </a:p>
          <a:p>
            <a:pPr marL="407988" lvl="1" indent="-171450">
              <a:spcBef>
                <a:spcPct val="30000"/>
              </a:spcBef>
              <a:spcAft>
                <a:spcPct val="30000"/>
              </a:spcAft>
              <a:buFontTx/>
              <a:buChar char="–"/>
            </a:pP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Can also include other appraisers (supervisors, etc.).</a:t>
            </a:r>
          </a:p>
          <a:p>
            <a:pPr marL="407988" lvl="1" indent="-171450">
              <a:spcBef>
                <a:spcPct val="30000"/>
              </a:spcBef>
              <a:spcAft>
                <a:spcPct val="30000"/>
              </a:spcAft>
              <a:buFontTx/>
              <a:buChar char="–"/>
            </a:pP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Should have a minimum of </a:t>
            </a:r>
            <a:r>
              <a:rPr lang="en-US" altLang="zh-CN" sz="16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2 </a:t>
            </a: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appraisers</a:t>
            </a:r>
            <a:r>
              <a:rPr lang="en-US" altLang="zh-CN" sz="16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.</a:t>
            </a: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</a:t>
            </a:r>
            <a:r>
              <a:rPr lang="en-US" altLang="zh-CN" sz="16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Recommend to arrange 3 appraisers.</a:t>
            </a: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747713" y="3352800"/>
            <a:ext cx="1651000" cy="952500"/>
            <a:chOff x="872" y="1181"/>
            <a:chExt cx="1040" cy="600"/>
          </a:xfrm>
        </p:grpSpPr>
        <p:sp>
          <p:nvSpPr>
            <p:cNvPr id="9" name="AutoShape 9"/>
            <p:cNvSpPr>
              <a:spLocks noChangeArrowheads="1"/>
            </p:cNvSpPr>
            <p:nvPr/>
          </p:nvSpPr>
          <p:spPr bwMode="ltGray">
            <a:xfrm>
              <a:off x="872" y="1181"/>
              <a:ext cx="1040" cy="600"/>
            </a:xfrm>
            <a:prstGeom prst="chevron">
              <a:avLst>
                <a:gd name="adj" fmla="val 3433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1082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 dirty="0">
                  <a:latin typeface="Verdana" pitchFamily="34" charset="0"/>
                  <a:ea typeface="SimSun" pitchFamily="2" charset="-122"/>
                </a:rPr>
                <a:t>Step 2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Production Run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16900" cy="51054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400" b="1" dirty="0" smtClean="0">
                <a:ea typeface="SimSun" pitchFamily="2" charset="-122"/>
              </a:rPr>
              <a:t>PPAP data must be submitted from a </a:t>
            </a:r>
            <a:r>
              <a:rPr lang="en-US" altLang="zh-CN" sz="2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production</a:t>
            </a:r>
            <a:r>
              <a:rPr lang="en-US" altLang="zh-CN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r>
              <a:rPr lang="en-US" altLang="zh-CN" sz="2400" b="1" dirty="0" smtClean="0">
                <a:solidFill>
                  <a:schemeClr val="tx1"/>
                </a:solidFill>
                <a:ea typeface="SimSun" pitchFamily="2" charset="-122"/>
              </a:rPr>
              <a:t>run</a:t>
            </a:r>
            <a:r>
              <a:rPr lang="en-US" altLang="zh-CN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r>
              <a:rPr lang="en-US" altLang="zh-CN" sz="2400" b="1" dirty="0" smtClean="0">
                <a:solidFill>
                  <a:schemeClr val="tx1"/>
                </a:solidFill>
                <a:ea typeface="SimSun" pitchFamily="2" charset="-122"/>
              </a:rPr>
              <a:t>using</a:t>
            </a:r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:</a:t>
            </a:r>
            <a:endParaRPr lang="en-US" altLang="zh-CN" sz="2400" b="1" dirty="0" smtClean="0">
              <a:solidFill>
                <a:schemeClr val="tx1"/>
              </a:solidFill>
              <a:ea typeface="SimSun" pitchFamily="2" charset="-122"/>
            </a:endParaRPr>
          </a:p>
          <a:p>
            <a:pPr lvl="1" eaLnBrk="1" hangingPunct="1"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400" b="1" u="sng" dirty="0" smtClean="0">
                <a:ea typeface="SimSun" pitchFamily="2" charset="-122"/>
              </a:rPr>
              <a:t>Production</a:t>
            </a:r>
            <a:r>
              <a:rPr lang="en-US" altLang="zh-CN" sz="2400" b="1" dirty="0" smtClean="0">
                <a:ea typeface="SimSun" pitchFamily="2" charset="-122"/>
              </a:rPr>
              <a:t> equipment and tooling</a:t>
            </a:r>
          </a:p>
          <a:p>
            <a:pPr lvl="1" eaLnBrk="1" hangingPunct="1"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400" b="1" u="sng" dirty="0" smtClean="0">
                <a:ea typeface="SimSun" pitchFamily="2" charset="-122"/>
              </a:rPr>
              <a:t>Production</a:t>
            </a:r>
            <a:r>
              <a:rPr lang="en-US" altLang="zh-CN" sz="2400" b="1" dirty="0" smtClean="0">
                <a:ea typeface="SimSun" pitchFamily="2" charset="-122"/>
              </a:rPr>
              <a:t> employees</a:t>
            </a:r>
          </a:p>
          <a:p>
            <a:pPr lvl="1" eaLnBrk="1" hangingPunct="1"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400" b="1" u="sng" dirty="0" smtClean="0">
                <a:ea typeface="SimSun" pitchFamily="2" charset="-122"/>
              </a:rPr>
              <a:t>Production</a:t>
            </a:r>
            <a:r>
              <a:rPr lang="en-US" altLang="zh-CN" sz="2400" b="1" dirty="0" smtClean="0">
                <a:ea typeface="SimSun" pitchFamily="2" charset="-122"/>
              </a:rPr>
              <a:t> rate</a:t>
            </a:r>
          </a:p>
          <a:p>
            <a:pPr lvl="1" eaLnBrk="1" hangingPunct="1"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2400" b="1" u="sng" dirty="0" smtClean="0">
                <a:ea typeface="SimSun" pitchFamily="2" charset="-122"/>
              </a:rPr>
              <a:t>Production</a:t>
            </a:r>
            <a:r>
              <a:rPr lang="en-US" altLang="zh-CN" sz="2400" b="1" dirty="0" smtClean="0">
                <a:ea typeface="SimSun" pitchFamily="2" charset="-122"/>
              </a:rPr>
              <a:t> process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905000" y="5181600"/>
            <a:ext cx="5486400" cy="762000"/>
            <a:chOff x="1200" y="3360"/>
            <a:chExt cx="3456" cy="480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200" y="3360"/>
              <a:ext cx="3456" cy="4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76863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zh-CN" altLang="zh-CN" sz="1800" b="1">
                <a:solidFill>
                  <a:schemeClr val="bg1"/>
                </a:solidFill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gray">
            <a:xfrm>
              <a:off x="1287" y="3427"/>
              <a:ext cx="3321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</a:pPr>
              <a:r>
                <a:rPr lang="en-US" altLang="zh-CN" sz="18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All data reflects the </a:t>
              </a:r>
              <a:r>
                <a:rPr lang="en-US" altLang="zh-CN" sz="1800" b="1" u="sng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actual</a:t>
              </a:r>
              <a:r>
                <a:rPr lang="en-US" altLang="zh-CN" sz="18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 </a:t>
              </a:r>
              <a:r>
                <a:rPr lang="en-US" altLang="zh-CN" sz="1800" b="1" u="sng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production</a:t>
              </a:r>
              <a:r>
                <a:rPr lang="en-US" altLang="zh-CN" sz="18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 </a:t>
              </a:r>
              <a:r>
                <a:rPr lang="en-US" altLang="zh-CN" sz="1800" b="1" u="sng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process</a:t>
              </a:r>
              <a:r>
                <a:rPr lang="en-US" altLang="zh-CN" sz="18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 to be used at start-up!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Steps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35300" y="1752600"/>
            <a:ext cx="5434013" cy="1370013"/>
          </a:xfrm>
          <a:prstGeom prst="rect">
            <a:avLst/>
          </a:prstGeom>
        </p:spPr>
        <p:txBody>
          <a:bodyPr/>
          <a:lstStyle/>
          <a:p>
            <a:pPr marL="122238" indent="-122238" eaLnBrk="1" hangingPunct="1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</a:pPr>
            <a:r>
              <a:rPr lang="en-US" altLang="zh-CN" sz="18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If appropriate, calibrate the gage</a:t>
            </a:r>
          </a:p>
          <a:p>
            <a:pPr marL="122238" indent="-122238" eaLnBrk="1" hangingPunct="1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</a:pPr>
            <a:r>
              <a:rPr lang="en-US" altLang="zh-CN" sz="18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or verify that the last calibration</a:t>
            </a:r>
          </a:p>
          <a:p>
            <a:pPr marL="122238" indent="-122238" eaLnBrk="1" hangingPunct="1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</a:pPr>
            <a:r>
              <a:rPr lang="en-US" altLang="zh-CN" sz="18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date is valid.</a:t>
            </a:r>
          </a:p>
          <a:p>
            <a:pPr eaLnBrk="1" hangingPunct="1">
              <a:lnSpc>
                <a:spcPct val="100000"/>
              </a:lnSpc>
            </a:pPr>
            <a:endParaRPr lang="en-US" altLang="zh-CN" sz="1800" b="1" dirty="0" smtClean="0">
              <a:ea typeface="SimSun" pitchFamily="2" charset="-122"/>
            </a:endParaRPr>
          </a:p>
          <a:p>
            <a:pPr eaLnBrk="1" hangingPunct="1">
              <a:lnSpc>
                <a:spcPct val="100000"/>
              </a:lnSpc>
              <a:buFont typeface="Verdana" pitchFamily="34" charset="0"/>
              <a:buNone/>
            </a:pPr>
            <a:endParaRPr lang="en-US" altLang="zh-CN" sz="1800" b="1" dirty="0" smtClean="0">
              <a:ea typeface="SimSun" pitchFamily="2" charset="-122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52475" y="1790700"/>
            <a:ext cx="1625600" cy="952500"/>
            <a:chOff x="1749" y="1177"/>
            <a:chExt cx="1024" cy="600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ltGray">
            <a:xfrm>
              <a:off x="1749" y="1177"/>
              <a:ext cx="1024" cy="600"/>
            </a:xfrm>
            <a:prstGeom prst="chevron">
              <a:avLst>
                <a:gd name="adj" fmla="val 3380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954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 dirty="0">
                  <a:latin typeface="Verdana" pitchFamily="34" charset="0"/>
                  <a:ea typeface="SimSun" pitchFamily="2" charset="-122"/>
                </a:rPr>
                <a:t>Step 3</a:t>
              </a:r>
            </a:p>
          </p:txBody>
        </p:sp>
      </p:grp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895600" y="3733800"/>
            <a:ext cx="54864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/>
          <a:lstStyle/>
          <a:p>
            <a:pPr marL="122238" indent="-122238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18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Open the Gage R&amp;R worksheet in the</a:t>
            </a:r>
          </a:p>
          <a:p>
            <a:pPr marL="122238" indent="-122238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</a:pPr>
            <a:r>
              <a:rPr lang="en-US" altLang="zh-CN" sz="18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PPAP form 00-MT80-1000-00801 to </a:t>
            </a:r>
          </a:p>
          <a:p>
            <a:pPr marL="122238" indent="-122238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</a:pPr>
            <a:r>
              <a:rPr lang="en-US" altLang="zh-CN" sz="1800" b="1" dirty="0" smtClean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record the data</a:t>
            </a:r>
            <a:endParaRPr lang="en-US" altLang="zh-CN" sz="16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739775" y="3694113"/>
            <a:ext cx="1689100" cy="965200"/>
            <a:chOff x="2613" y="1173"/>
            <a:chExt cx="1064" cy="608"/>
          </a:xfrm>
        </p:grpSpPr>
        <p:sp>
          <p:nvSpPr>
            <p:cNvPr id="9" name="AutoShape 9"/>
            <p:cNvSpPr>
              <a:spLocks noChangeArrowheads="1"/>
            </p:cNvSpPr>
            <p:nvPr/>
          </p:nvSpPr>
          <p:spPr bwMode="ltGray">
            <a:xfrm>
              <a:off x="2613" y="1173"/>
              <a:ext cx="1064" cy="608"/>
            </a:xfrm>
            <a:prstGeom prst="chevron">
              <a:avLst>
                <a:gd name="adj" fmla="val 3466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2835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4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Steps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758825" y="1322388"/>
            <a:ext cx="1684338" cy="965200"/>
            <a:chOff x="3509" y="1165"/>
            <a:chExt cx="1061" cy="608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ltGray">
            <a:xfrm>
              <a:off x="3509" y="1165"/>
              <a:ext cx="1048" cy="608"/>
            </a:xfrm>
            <a:prstGeom prst="chevron">
              <a:avLst>
                <a:gd name="adj" fmla="val 34139"/>
              </a:avLst>
            </a:prstGeom>
            <a:gradFill rotWithShape="1">
              <a:gsLst>
                <a:gs pos="0">
                  <a:srgbClr val="354F83"/>
                </a:gs>
                <a:gs pos="100000">
                  <a:srgbClr val="002163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2163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3616" y="1337"/>
              <a:ext cx="954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5</a:t>
              </a:r>
            </a:p>
          </p:txBody>
        </p:sp>
      </p:grpSp>
      <p:sp>
        <p:nvSpPr>
          <p:cNvPr id="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743200" y="1455738"/>
            <a:ext cx="5486400" cy="4259262"/>
          </a:xfrm>
          <a:prstGeom prst="rect">
            <a:avLst/>
          </a:prstGeom>
          <a:noFill/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Font typeface="Verdana" pitchFamily="34" charset="0"/>
              <a:buNone/>
            </a:pPr>
            <a:r>
              <a:rPr lang="en-US" altLang="zh-CN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</a:t>
            </a:r>
            <a:r>
              <a:rPr lang="en-US" altLang="zh-CN" sz="18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each</a:t>
            </a:r>
            <a:r>
              <a:rPr lang="en-US" altLang="zh-CN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appraiser assess </a:t>
            </a:r>
            <a:r>
              <a:rPr lang="en-US" altLang="zh-CN" sz="18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each</a:t>
            </a:r>
            <a:r>
              <a:rPr lang="en-US" altLang="zh-CN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item </a:t>
            </a:r>
            <a:r>
              <a:rPr lang="en-US" altLang="zh-CN" sz="18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at minimum 2 </a:t>
            </a:r>
            <a:r>
              <a:rPr lang="en-US" altLang="zh-CN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times (Recommend 3 times).</a:t>
            </a:r>
          </a:p>
          <a:p>
            <a:pPr marL="635000" lvl="1" indent="-288925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Each appraiser has to work independently.</a:t>
            </a:r>
          </a:p>
          <a:p>
            <a:pPr marL="635000" lvl="1" indent="-288925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Items should be evaluated in random order.</a:t>
            </a:r>
          </a:p>
          <a:p>
            <a:pPr marL="635000" lvl="1" indent="-288925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After </a:t>
            </a:r>
            <a:r>
              <a:rPr lang="en-US" altLang="zh-CN" sz="16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each</a:t>
            </a: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appraiser completes the </a:t>
            </a:r>
            <a:r>
              <a:rPr lang="en-US" altLang="zh-CN" sz="16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first</a:t>
            </a: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evaluation of all items – repeat the process at least 1 more times (Recommend 2 more times).</a:t>
            </a:r>
          </a:p>
          <a:p>
            <a:pPr marL="635000" lvl="1" indent="-288925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 not let the appraisers see any of the data during the test !!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Steps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840038" y="1981200"/>
            <a:ext cx="5757862" cy="1208087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lnSpc>
                <a:spcPct val="100000"/>
              </a:lnSpc>
              <a:buFont typeface="Verdana" pitchFamily="34" charset="0"/>
              <a:buNone/>
            </a:pPr>
            <a:r>
              <a:rPr lang="en-US" altLang="zh-CN" sz="2000" b="1" dirty="0" smtClean="0">
                <a:ea typeface="SimSun" pitchFamily="2" charset="-122"/>
              </a:rPr>
              <a:t>Input data into the Gage R&amp;R worksheet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743200" y="3352800"/>
            <a:ext cx="57023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20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Enter the number of operators, trials, samples and specification limits</a:t>
            </a:r>
            <a:endParaRPr lang="en-US" altLang="zh-CN" sz="8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  <a:p>
            <a:pPr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endParaRPr lang="en-US" altLang="zh-CN" sz="20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17550" y="1973263"/>
            <a:ext cx="1701800" cy="965200"/>
            <a:chOff x="4392" y="1165"/>
            <a:chExt cx="1072" cy="608"/>
          </a:xfrm>
        </p:grpSpPr>
        <p:sp>
          <p:nvSpPr>
            <p:cNvPr id="6" name="AutoShape 9"/>
            <p:cNvSpPr>
              <a:spLocks noChangeArrowheads="1"/>
            </p:cNvSpPr>
            <p:nvPr/>
          </p:nvSpPr>
          <p:spPr bwMode="gray">
            <a:xfrm>
              <a:off x="4392" y="1165"/>
              <a:ext cx="1072" cy="608"/>
            </a:xfrm>
            <a:prstGeom prst="chevron">
              <a:avLst>
                <a:gd name="adj" fmla="val 34920"/>
              </a:avLst>
            </a:prstGeom>
            <a:gradFill rotWithShape="1">
              <a:gsLst>
                <a:gs pos="0">
                  <a:srgbClr val="424263"/>
                </a:gs>
                <a:gs pos="100000">
                  <a:srgbClr val="818197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424263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4632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6</a:t>
              </a:r>
            </a:p>
          </p:txBody>
        </p:sp>
      </p:grpSp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762000" y="3352800"/>
            <a:ext cx="1752600" cy="990600"/>
            <a:chOff x="480" y="2784"/>
            <a:chExt cx="1050" cy="624"/>
          </a:xfrm>
        </p:grpSpPr>
        <p:sp>
          <p:nvSpPr>
            <p:cNvPr id="9" name="AutoShape 12"/>
            <p:cNvSpPr>
              <a:spLocks noChangeArrowheads="1"/>
            </p:cNvSpPr>
            <p:nvPr/>
          </p:nvSpPr>
          <p:spPr bwMode="gray">
            <a:xfrm>
              <a:off x="480" y="2784"/>
              <a:ext cx="1008" cy="624"/>
            </a:xfrm>
            <a:prstGeom prst="chevron">
              <a:avLst>
                <a:gd name="adj" fmla="val 31994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576" y="2966"/>
              <a:ext cx="954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7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Steps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647950" y="3048000"/>
            <a:ext cx="6096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20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Assess MSA Trust Level.</a:t>
            </a:r>
          </a:p>
          <a:p>
            <a:pPr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endParaRPr lang="en-US" altLang="zh-CN" sz="8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  <a:p>
            <a:pPr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endParaRPr lang="en-US" altLang="zh-CN" sz="8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  <a:p>
            <a:pPr marL="635000" lvl="1" indent="-288925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FontTx/>
              <a:buChar char="–"/>
            </a:pPr>
            <a:r>
              <a:rPr lang="en-US" altLang="zh-CN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SimSun" pitchFamily="2" charset="-122"/>
              </a:rPr>
              <a:t>Red:</a:t>
            </a: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</a:t>
            </a:r>
            <a:r>
              <a:rPr lang="en-US" altLang="zh-CN" sz="1600" b="1" dirty="0">
                <a:solidFill>
                  <a:srgbClr val="FF0000"/>
                </a:solidFill>
                <a:latin typeface="Verdana" pitchFamily="34" charset="0"/>
                <a:ea typeface="SimSun" pitchFamily="2" charset="-122"/>
              </a:rPr>
              <a:t>&gt; 30%</a:t>
            </a: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(fail)</a:t>
            </a:r>
          </a:p>
          <a:p>
            <a:pPr marL="635000" lvl="1" indent="-288925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FontTx/>
              <a:buChar char="–"/>
            </a:pPr>
            <a:r>
              <a:rPr lang="en-US" altLang="zh-CN" sz="1600" b="1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SimSun" pitchFamily="2" charset="-122"/>
              </a:rPr>
              <a:t>Yellow:</a:t>
            </a: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</a:t>
            </a:r>
            <a:r>
              <a:rPr lang="en-US" altLang="zh-CN" sz="1600" b="1" dirty="0">
                <a:solidFill>
                  <a:srgbClr val="FFCC00"/>
                </a:solidFill>
                <a:latin typeface="Verdana" pitchFamily="34" charset="0"/>
                <a:ea typeface="SimSun" pitchFamily="2" charset="-122"/>
              </a:rPr>
              <a:t>10-30%</a:t>
            </a: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(marginal)</a:t>
            </a:r>
          </a:p>
          <a:p>
            <a:pPr marL="635000" lvl="1" indent="-288925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FontTx/>
              <a:buChar char="–"/>
            </a:pPr>
            <a:r>
              <a:rPr lang="en-US" altLang="zh-CN" sz="16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SimSun" pitchFamily="2" charset="-122"/>
              </a:rPr>
              <a:t>Green:</a:t>
            </a: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</a:t>
            </a:r>
            <a:r>
              <a:rPr lang="en-US" altLang="zh-CN" sz="1600" b="1" dirty="0">
                <a:solidFill>
                  <a:srgbClr val="009900"/>
                </a:solidFill>
                <a:latin typeface="Verdana" pitchFamily="34" charset="0"/>
                <a:ea typeface="SimSun" pitchFamily="2" charset="-122"/>
              </a:rPr>
              <a:t>&lt; 10%</a:t>
            </a:r>
            <a:r>
              <a:rPr lang="en-US" altLang="zh-CN" sz="1600" b="1" dirty="0">
                <a:solidFill>
                  <a:srgbClr val="232323"/>
                </a:solidFill>
                <a:latin typeface="Verdana" pitchFamily="34" charset="0"/>
                <a:ea typeface="SimSun" pitchFamily="2" charset="-122"/>
              </a:rPr>
              <a:t> (pass)</a:t>
            </a:r>
          </a:p>
          <a:p>
            <a:pPr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endParaRPr lang="en-US" altLang="zh-CN" sz="20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  <a:p>
            <a:pPr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endParaRPr lang="en-US" altLang="zh-CN" sz="2000" b="1" dirty="0">
              <a:solidFill>
                <a:srgbClr val="232323"/>
              </a:solidFill>
              <a:latin typeface="Verdana" pitchFamily="34" charset="0"/>
              <a:ea typeface="SimSun" pitchFamily="2" charset="-122"/>
            </a:endParaRPr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609600" y="3070225"/>
            <a:ext cx="1684338" cy="965200"/>
            <a:chOff x="523" y="1296"/>
            <a:chExt cx="1061" cy="608"/>
          </a:xfrm>
        </p:grpSpPr>
        <p:sp>
          <p:nvSpPr>
            <p:cNvPr id="5" name="AutoShape 9"/>
            <p:cNvSpPr>
              <a:spLocks noChangeArrowheads="1"/>
            </p:cNvSpPr>
            <p:nvPr/>
          </p:nvSpPr>
          <p:spPr bwMode="ltGray">
            <a:xfrm>
              <a:off x="523" y="1296"/>
              <a:ext cx="1048" cy="608"/>
            </a:xfrm>
            <a:prstGeom prst="chevron">
              <a:avLst>
                <a:gd name="adj" fmla="val 34139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FFAB2D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FF9900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630" y="1468"/>
              <a:ext cx="954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9</a:t>
              </a:r>
            </a:p>
          </p:txBody>
        </p:sp>
      </p:grp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620713" y="1600200"/>
            <a:ext cx="1752600" cy="990600"/>
            <a:chOff x="480" y="2784"/>
            <a:chExt cx="1050" cy="624"/>
          </a:xfrm>
        </p:grpSpPr>
        <p:sp>
          <p:nvSpPr>
            <p:cNvPr id="8" name="AutoShape 13"/>
            <p:cNvSpPr>
              <a:spLocks noChangeArrowheads="1"/>
            </p:cNvSpPr>
            <p:nvPr/>
          </p:nvSpPr>
          <p:spPr bwMode="gray">
            <a:xfrm>
              <a:off x="480" y="2784"/>
              <a:ext cx="1008" cy="624"/>
            </a:xfrm>
            <a:prstGeom prst="chevron">
              <a:avLst>
                <a:gd name="adj" fmla="val 31994"/>
              </a:avLst>
            </a:prstGeom>
            <a:gradFill rotWithShape="1">
              <a:gsLst>
                <a:gs pos="0">
                  <a:srgbClr val="005B52"/>
                </a:gs>
                <a:gs pos="100000">
                  <a:srgbClr val="8EB6B2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5B52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576" y="2966"/>
              <a:ext cx="954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8</a:t>
              </a:r>
            </a:p>
          </p:txBody>
        </p:sp>
      </p:grpSp>
      <p:sp>
        <p:nvSpPr>
          <p:cNvPr id="10" name="Rectangle 1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698750" y="1600200"/>
            <a:ext cx="5757863" cy="1208087"/>
          </a:xfrm>
          <a:prstGeom prst="rect">
            <a:avLst/>
          </a:prstGeom>
          <a:noFill/>
        </p:spPr>
        <p:txBody>
          <a:bodyPr/>
          <a:lstStyle/>
          <a:p>
            <a:pPr marL="0" indent="0" eaLnBrk="1" hangingPunct="1">
              <a:lnSpc>
                <a:spcPct val="100000"/>
              </a:lnSpc>
              <a:buFont typeface="Verdana" pitchFamily="34" charset="0"/>
              <a:buNone/>
            </a:pPr>
            <a:r>
              <a:rPr lang="en-US" altLang="zh-CN" sz="2000" b="1" dirty="0" smtClean="0">
                <a:ea typeface="SimSun" pitchFamily="2" charset="-122"/>
              </a:rPr>
              <a:t>Analyze data in the Gage R&amp;R worksheet</a:t>
            </a:r>
          </a:p>
        </p:txBody>
      </p:sp>
      <p:grpSp>
        <p:nvGrpSpPr>
          <p:cNvPr id="11" name="Group 16"/>
          <p:cNvGrpSpPr>
            <a:grpSpLocks/>
          </p:cNvGrpSpPr>
          <p:nvPr/>
        </p:nvGrpSpPr>
        <p:grpSpPr bwMode="auto">
          <a:xfrm>
            <a:off x="6775450" y="3581400"/>
            <a:ext cx="1758950" cy="1620837"/>
            <a:chOff x="4110" y="2526"/>
            <a:chExt cx="1696" cy="1314"/>
          </a:xfrm>
        </p:grpSpPr>
        <p:sp>
          <p:nvSpPr>
            <p:cNvPr id="12" name="Rectangle 17"/>
            <p:cNvSpPr>
              <a:spLocks noChangeAspect="1" noChangeArrowheads="1"/>
            </p:cNvSpPr>
            <p:nvPr/>
          </p:nvSpPr>
          <p:spPr bwMode="auto">
            <a:xfrm>
              <a:off x="4110" y="2526"/>
              <a:ext cx="1696" cy="24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0" tIns="0" rIns="0" bIns="0" anchor="b" anchorCtr="1">
              <a:spAutoFit/>
            </a:bodyPr>
            <a:lstStyle/>
            <a:p>
              <a:pPr algn="ctr" defTabSz="739775" eaLnBrk="0" hangingPunct="0">
                <a:spcBef>
                  <a:spcPct val="50000"/>
                </a:spcBef>
              </a:pPr>
              <a:r>
                <a:rPr lang="en-US" altLang="zh-CN" sz="2000">
                  <a:latin typeface="Verdana" pitchFamily="34" charset="0"/>
                  <a:ea typeface="SimSun" pitchFamily="2" charset="-122"/>
                </a:rPr>
                <a:t>% Tolerance*</a:t>
              </a:r>
            </a:p>
          </p:txBody>
        </p:sp>
        <p:sp>
          <p:nvSpPr>
            <p:cNvPr id="13" name="Rectangle 18"/>
            <p:cNvSpPr>
              <a:spLocks noChangeAspect="1" noChangeArrowheads="1"/>
            </p:cNvSpPr>
            <p:nvPr/>
          </p:nvSpPr>
          <p:spPr bwMode="auto">
            <a:xfrm>
              <a:off x="4857" y="3503"/>
              <a:ext cx="240" cy="337"/>
            </a:xfrm>
            <a:prstGeom prst="rect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14" name="Rectangle 19"/>
            <p:cNvSpPr>
              <a:spLocks noChangeAspect="1" noChangeArrowheads="1"/>
            </p:cNvSpPr>
            <p:nvPr/>
          </p:nvSpPr>
          <p:spPr bwMode="auto">
            <a:xfrm>
              <a:off x="4857" y="3167"/>
              <a:ext cx="240" cy="337"/>
            </a:xfrm>
            <a:prstGeom prst="rect">
              <a:avLst/>
            </a:prstGeom>
            <a:solidFill>
              <a:srgbClr val="FFFF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15" name="Rectangle 20"/>
            <p:cNvSpPr>
              <a:spLocks noChangeAspect="1" noChangeArrowheads="1"/>
            </p:cNvSpPr>
            <p:nvPr/>
          </p:nvSpPr>
          <p:spPr bwMode="auto">
            <a:xfrm>
              <a:off x="4857" y="2831"/>
              <a:ext cx="240" cy="337"/>
            </a:xfrm>
            <a:prstGeom prst="rect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16" name="Rectangle 21"/>
            <p:cNvSpPr>
              <a:spLocks noChangeAspect="1" noChangeArrowheads="1"/>
            </p:cNvSpPr>
            <p:nvPr/>
          </p:nvSpPr>
          <p:spPr bwMode="auto">
            <a:xfrm>
              <a:off x="4237" y="3381"/>
              <a:ext cx="576" cy="24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r" defTabSz="739775" eaLnBrk="0" hangingPunct="0">
                <a:spcBef>
                  <a:spcPct val="50000"/>
                </a:spcBef>
              </a:pPr>
              <a:r>
                <a:rPr lang="en-US" altLang="zh-CN" sz="2000">
                  <a:latin typeface="Verdana" pitchFamily="34" charset="0"/>
                  <a:ea typeface="SimSun" pitchFamily="2" charset="-122"/>
                </a:rPr>
                <a:t>10%</a:t>
              </a:r>
            </a:p>
          </p:txBody>
        </p:sp>
        <p:sp>
          <p:nvSpPr>
            <p:cNvPr id="17" name="Rectangle 22"/>
            <p:cNvSpPr>
              <a:spLocks noChangeAspect="1" noChangeArrowheads="1"/>
            </p:cNvSpPr>
            <p:nvPr/>
          </p:nvSpPr>
          <p:spPr bwMode="auto">
            <a:xfrm>
              <a:off x="4237" y="3045"/>
              <a:ext cx="576" cy="24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r" defTabSz="739775" eaLnBrk="0" hangingPunct="0">
                <a:spcBef>
                  <a:spcPct val="50000"/>
                </a:spcBef>
              </a:pPr>
              <a:r>
                <a:rPr lang="en-US" altLang="zh-CN" sz="2000">
                  <a:latin typeface="Verdana" pitchFamily="34" charset="0"/>
                  <a:ea typeface="SimSun" pitchFamily="2" charset="-122"/>
                </a:rPr>
                <a:t>30%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Steps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667000" y="1447800"/>
            <a:ext cx="6096000" cy="3429000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Verdana" pitchFamily="34" charset="0"/>
              <a:buNone/>
            </a:pP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the Measurement System needs improvement:</a:t>
            </a:r>
          </a:p>
          <a:p>
            <a:pPr marL="0" indent="0" eaLnBrk="1" hangingPunct="1">
              <a:lnSpc>
                <a:spcPct val="65000"/>
              </a:lnSpc>
              <a:buFont typeface="Verdana" pitchFamily="34" charset="0"/>
              <a:buNone/>
            </a:pPr>
            <a:endParaRPr lang="en-US" altLang="zh-CN" sz="1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35000" lvl="1" indent="-288925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Brainstorm with the team for improvement solutions.</a:t>
            </a:r>
          </a:p>
          <a:p>
            <a:pPr marL="635000" lvl="1" indent="-288925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Determine best “practical solution” (may require some experimentation).</a:t>
            </a:r>
          </a:p>
          <a:p>
            <a:pPr marL="635000" lvl="1" indent="-288925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Pilot the best solution (PDSA)</a:t>
            </a:r>
          </a:p>
          <a:p>
            <a:pPr marL="635000" lvl="1" indent="-288925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Implement best solution – train employees.</a:t>
            </a:r>
          </a:p>
          <a:p>
            <a:pPr marL="635000" lvl="1" indent="-288925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Re-run the study to verify the improvement.</a:t>
            </a:r>
          </a:p>
          <a:p>
            <a:pPr marL="0" indent="0" eaLnBrk="1" hangingPunct="1">
              <a:lnSpc>
                <a:spcPct val="65000"/>
              </a:lnSpc>
              <a:buClr>
                <a:srgbClr val="A50021"/>
              </a:buClr>
              <a:buFont typeface="Verdana" pitchFamily="34" charset="0"/>
              <a:buNone/>
            </a:pPr>
            <a:endParaRPr lang="en-US" altLang="zh-CN" sz="1800" b="1" dirty="0" smtClean="0">
              <a:ea typeface="SimSun" pitchFamily="2" charset="-122"/>
            </a:endParaRPr>
          </a:p>
          <a:p>
            <a:pPr marL="0" indent="0" eaLnBrk="1" hangingPunct="1">
              <a:lnSpc>
                <a:spcPct val="65000"/>
              </a:lnSpc>
              <a:buFont typeface="Verdana" pitchFamily="34" charset="0"/>
              <a:buNone/>
            </a:pPr>
            <a:endParaRPr lang="en-US" altLang="zh-CN" sz="1800" b="1" dirty="0" smtClean="0">
              <a:ea typeface="SimSun" pitchFamily="2" charset="-122"/>
            </a:endParaRPr>
          </a:p>
          <a:p>
            <a:pPr marL="0" indent="0" eaLnBrk="1" hangingPunct="1">
              <a:lnSpc>
                <a:spcPct val="65000"/>
              </a:lnSpc>
              <a:buFont typeface="Verdana" pitchFamily="34" charset="0"/>
              <a:buNone/>
            </a:pPr>
            <a:endParaRPr lang="en-US" altLang="zh-CN" sz="1800" b="1" dirty="0" smtClean="0">
              <a:ea typeface="SimSun" pitchFamily="2" charset="-122"/>
            </a:endParaRPr>
          </a:p>
          <a:p>
            <a:pPr marL="0" indent="0" eaLnBrk="1" hangingPunct="1">
              <a:lnSpc>
                <a:spcPct val="65000"/>
              </a:lnSpc>
              <a:buFont typeface="Verdana" pitchFamily="34" charset="0"/>
              <a:buNone/>
            </a:pPr>
            <a:endParaRPr lang="en-US" altLang="zh-CN" sz="1800" b="1" dirty="0" smtClean="0">
              <a:ea typeface="SimSun" pitchFamily="2" charset="-122"/>
            </a:endParaRPr>
          </a:p>
          <a:p>
            <a:pPr marL="0" indent="0" eaLnBrk="1" hangingPunct="1">
              <a:lnSpc>
                <a:spcPct val="100000"/>
              </a:lnSpc>
              <a:buFont typeface="Verdana" pitchFamily="34" charset="0"/>
              <a:buNone/>
            </a:pPr>
            <a:endParaRPr lang="en-US" altLang="zh-CN" sz="1800" b="1" dirty="0" smtClean="0">
              <a:ea typeface="SimSun" pitchFamily="2" charset="-122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919163" y="1484313"/>
            <a:ext cx="1612900" cy="939800"/>
            <a:chOff x="480" y="1248"/>
            <a:chExt cx="1016" cy="59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480" y="1248"/>
              <a:ext cx="1016" cy="592"/>
            </a:xfrm>
            <a:prstGeom prst="chevron">
              <a:avLst>
                <a:gd name="adj" fmla="val 33991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6AB5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99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SimSun" pitchFamily="2" charset="-122"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615" y="1404"/>
              <a:ext cx="804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rPr>
                <a:t>Step 10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Example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524003" y="2819400"/>
          <a:ext cx="6553196" cy="2590800"/>
        </p:xfrm>
        <a:graphic>
          <a:graphicData uri="http://schemas.openxmlformats.org/drawingml/2006/table">
            <a:tbl>
              <a:tblPr/>
              <a:tblGrid>
                <a:gridCol w="526194"/>
                <a:gridCol w="526194"/>
                <a:gridCol w="456958"/>
                <a:gridCol w="456958"/>
                <a:gridCol w="456958"/>
                <a:gridCol w="456958"/>
                <a:gridCol w="456958"/>
                <a:gridCol w="456958"/>
                <a:gridCol w="456958"/>
                <a:gridCol w="529657"/>
                <a:gridCol w="581583"/>
                <a:gridCol w="733904"/>
                <a:gridCol w="456958"/>
              </a:tblGrid>
              <a:tr h="3238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Part Number 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XXXXXX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Description 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Pad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8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Characteristic 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Width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Zero=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8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Specification 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10.00+/-0.15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TTL Tolerance: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Measurement Unit: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Peojector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8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Supplier Name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XXXX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Analysis Supervised by 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XXX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8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Inspector Name: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OPERATOR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Date Inspected: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XXXX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# Oprs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8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Inspector Name: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OPERATOR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Date Inspected: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XXXX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# Trials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8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Inspector Name: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OPERATOR 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Date Inspected: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XXXX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990600"/>
            <a:ext cx="9144000" cy="5847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600" dirty="0" smtClean="0">
                <a:solidFill>
                  <a:srgbClr val="4514FA"/>
                </a:solidFill>
                <a:latin typeface="Verdana" pitchFamily="34" charset="0"/>
                <a:ea typeface="宋体" charset="-122"/>
              </a:rPr>
              <a:t>One GR&amp;R analysis example base on Jabil GR&amp;R format in PPAP template </a:t>
            </a:r>
          </a:p>
          <a:p>
            <a:pPr eaLnBrk="0" hangingPunct="0"/>
            <a:r>
              <a:rPr lang="en-US" altLang="zh-CN" sz="1600" dirty="0" smtClean="0">
                <a:solidFill>
                  <a:srgbClr val="4514FA"/>
                </a:solidFill>
                <a:latin typeface="Verdana" pitchFamily="34" charset="0"/>
                <a:ea typeface="宋体" charset="-122"/>
              </a:rPr>
              <a:t>00-MT80-1000-00801</a:t>
            </a:r>
            <a:endParaRPr lang="en-US" altLang="zh-CN" sz="1600" dirty="0">
              <a:solidFill>
                <a:srgbClr val="4514FA"/>
              </a:solidFill>
              <a:latin typeface="Verdana" pitchFamily="34" charset="0"/>
              <a:ea typeface="宋体" charset="-122"/>
            </a:endParaRPr>
          </a:p>
        </p:txBody>
      </p:sp>
      <p:grpSp>
        <p:nvGrpSpPr>
          <p:cNvPr id="29" name="群組 28"/>
          <p:cNvGrpSpPr/>
          <p:nvPr/>
        </p:nvGrpSpPr>
        <p:grpSpPr>
          <a:xfrm>
            <a:off x="2438400" y="1600200"/>
            <a:ext cx="3124200" cy="1752600"/>
            <a:chOff x="2438400" y="1600200"/>
            <a:chExt cx="3124200" cy="1752600"/>
          </a:xfrm>
        </p:grpSpPr>
        <p:grpSp>
          <p:nvGrpSpPr>
            <p:cNvPr id="17" name="群組 16"/>
            <p:cNvGrpSpPr/>
            <p:nvPr/>
          </p:nvGrpSpPr>
          <p:grpSpPr>
            <a:xfrm>
              <a:off x="2438400" y="1600200"/>
              <a:ext cx="3124200" cy="1447800"/>
              <a:chOff x="228600" y="1905000"/>
              <a:chExt cx="3124200" cy="1447800"/>
            </a:xfrm>
          </p:grpSpPr>
          <p:grpSp>
            <p:nvGrpSpPr>
              <p:cNvPr id="18" name="群組 9"/>
              <p:cNvGrpSpPr/>
              <p:nvPr/>
            </p:nvGrpSpPr>
            <p:grpSpPr>
              <a:xfrm>
                <a:off x="228600" y="1905000"/>
                <a:ext cx="3124200" cy="914400"/>
                <a:chOff x="-1143000" y="1524000"/>
                <a:chExt cx="3124200" cy="914400"/>
              </a:xfrm>
            </p:grpSpPr>
            <p:sp>
              <p:nvSpPr>
                <p:cNvPr id="20" name="AutoShape 50"/>
                <p:cNvSpPr>
                  <a:spLocks noChangeArrowheads="1"/>
                </p:cNvSpPr>
                <p:nvPr/>
              </p:nvSpPr>
              <p:spPr bwMode="auto">
                <a:xfrm>
                  <a:off x="-1143000" y="1524000"/>
                  <a:ext cx="312420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Part Info.</a:t>
                  </a:r>
                </a:p>
                <a:p>
                  <a:pPr eaLnBrk="0" hangingPunct="0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Fill in the P/N, Part Name and </a:t>
                  </a:r>
                </a:p>
                <a:p>
                  <a:pPr eaLnBrk="0" hangingPunct="0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critical characteristic for analysis</a:t>
                  </a:r>
                  <a:endParaRPr lang="en-US" altLang="zh-CN" sz="1300" b="1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" name="AutoShape 51"/>
                <p:cNvSpPr>
                  <a:spLocks noChangeArrowheads="1"/>
                </p:cNvSpPr>
                <p:nvPr/>
              </p:nvSpPr>
              <p:spPr bwMode="auto">
                <a:xfrm>
                  <a:off x="-1066800" y="1600200"/>
                  <a:ext cx="2971800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 dirty="0">
                    <a:ea typeface="SimSun" pitchFamily="2" charset="-122"/>
                  </a:endParaRPr>
                </a:p>
              </p:txBody>
            </p:sp>
          </p:grpSp>
          <p:sp>
            <p:nvSpPr>
              <p:cNvPr id="19" name="Line 57"/>
              <p:cNvSpPr>
                <a:spLocks noChangeShapeType="1"/>
              </p:cNvSpPr>
              <p:nvPr/>
            </p:nvSpPr>
            <p:spPr bwMode="auto">
              <a:xfrm flipH="1">
                <a:off x="914400" y="2743200"/>
                <a:ext cx="838200" cy="609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2" name="Line 57"/>
            <p:cNvSpPr>
              <a:spLocks noChangeShapeType="1"/>
            </p:cNvSpPr>
            <p:nvPr/>
          </p:nvSpPr>
          <p:spPr bwMode="auto">
            <a:xfrm flipH="1">
              <a:off x="3124200" y="2438400"/>
              <a:ext cx="838200" cy="914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Line 57"/>
            <p:cNvSpPr>
              <a:spLocks noChangeShapeType="1"/>
            </p:cNvSpPr>
            <p:nvPr/>
          </p:nvSpPr>
          <p:spPr bwMode="auto">
            <a:xfrm>
              <a:off x="3886200" y="2438400"/>
              <a:ext cx="990600" cy="5334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4" name="群組 23"/>
          <p:cNvGrpSpPr/>
          <p:nvPr/>
        </p:nvGrpSpPr>
        <p:grpSpPr>
          <a:xfrm>
            <a:off x="5867400" y="1600200"/>
            <a:ext cx="2514600" cy="1905000"/>
            <a:chOff x="228600" y="1905000"/>
            <a:chExt cx="2514600" cy="1905000"/>
          </a:xfrm>
        </p:grpSpPr>
        <p:grpSp>
          <p:nvGrpSpPr>
            <p:cNvPr id="25" name="群組 9"/>
            <p:cNvGrpSpPr/>
            <p:nvPr/>
          </p:nvGrpSpPr>
          <p:grpSpPr>
            <a:xfrm>
              <a:off x="228600" y="1905000"/>
              <a:ext cx="2514600" cy="914400"/>
              <a:chOff x="-1143000" y="1524000"/>
              <a:chExt cx="2514600" cy="914400"/>
            </a:xfrm>
          </p:grpSpPr>
          <p:sp>
            <p:nvSpPr>
              <p:cNvPr id="27" name="AutoShape 50"/>
              <p:cNvSpPr>
                <a:spLocks noChangeArrowheads="1"/>
              </p:cNvSpPr>
              <p:nvPr/>
            </p:nvSpPr>
            <p:spPr bwMode="auto">
              <a:xfrm>
                <a:off x="-1143000" y="1524000"/>
                <a:ext cx="2514600" cy="9144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b="1" u="sng" dirty="0" smtClean="0">
                    <a:solidFill>
                      <a:schemeClr val="bg1"/>
                    </a:solidFill>
                    <a:latin typeface="Verdana" pitchFamily="34" charset="0"/>
                  </a:rPr>
                  <a:t>Measurement Unit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The measurement device </a:t>
                </a:r>
              </a:p>
              <a:p>
                <a:pPr eaLnBrk="0" hangingPunct="0"/>
                <a:r>
                  <a:rPr lang="en-US" altLang="zh-CN" sz="1200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for analysis</a:t>
                </a:r>
                <a:endParaRPr lang="en-US" altLang="zh-CN" sz="1300" b="1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28" name="AutoShape 51"/>
              <p:cNvSpPr>
                <a:spLocks noChangeArrowheads="1"/>
              </p:cNvSpPr>
              <p:nvPr/>
            </p:nvSpPr>
            <p:spPr bwMode="auto">
              <a:xfrm>
                <a:off x="-1066800" y="1600200"/>
                <a:ext cx="2362200" cy="7620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 dirty="0">
                  <a:ea typeface="SimSun" pitchFamily="2" charset="-122"/>
                </a:endParaRPr>
              </a:p>
            </p:txBody>
          </p:sp>
        </p:grpSp>
        <p:sp>
          <p:nvSpPr>
            <p:cNvPr id="26" name="Line 57"/>
            <p:cNvSpPr>
              <a:spLocks noChangeShapeType="1"/>
            </p:cNvSpPr>
            <p:nvPr/>
          </p:nvSpPr>
          <p:spPr bwMode="auto">
            <a:xfrm flipH="1">
              <a:off x="1524000" y="2743200"/>
              <a:ext cx="0" cy="10668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1" name="群組 30"/>
          <p:cNvGrpSpPr/>
          <p:nvPr/>
        </p:nvGrpSpPr>
        <p:grpSpPr>
          <a:xfrm>
            <a:off x="1371600" y="3810000"/>
            <a:ext cx="3657600" cy="2667000"/>
            <a:chOff x="1371600" y="3810000"/>
            <a:chExt cx="3657600" cy="2667000"/>
          </a:xfrm>
        </p:grpSpPr>
        <p:grpSp>
          <p:nvGrpSpPr>
            <p:cNvPr id="12" name="群組 20"/>
            <p:cNvGrpSpPr/>
            <p:nvPr/>
          </p:nvGrpSpPr>
          <p:grpSpPr>
            <a:xfrm>
              <a:off x="1371600" y="3810000"/>
              <a:ext cx="3276600" cy="2667000"/>
              <a:chOff x="3657600" y="3429000"/>
              <a:chExt cx="2743200" cy="2667000"/>
            </a:xfrm>
          </p:grpSpPr>
          <p:grpSp>
            <p:nvGrpSpPr>
              <p:cNvPr id="13" name="群組 9"/>
              <p:cNvGrpSpPr/>
              <p:nvPr/>
            </p:nvGrpSpPr>
            <p:grpSpPr>
              <a:xfrm>
                <a:off x="3657600" y="5029200"/>
                <a:ext cx="2743200" cy="1066800"/>
                <a:chOff x="0" y="1524000"/>
                <a:chExt cx="2743200" cy="1066800"/>
              </a:xfrm>
            </p:grpSpPr>
            <p:sp>
              <p:nvSpPr>
                <p:cNvPr id="15" name="AutoShape 50"/>
                <p:cNvSpPr>
                  <a:spLocks noChangeArrowheads="1"/>
                </p:cNvSpPr>
                <p:nvPr/>
              </p:nvSpPr>
              <p:spPr bwMode="auto">
                <a:xfrm>
                  <a:off x="0" y="1524000"/>
                  <a:ext cx="2743200" cy="10668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Specification &amp; Tolerance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Fill in the characteristic’s Spec and 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Tolerance.</a:t>
                  </a:r>
                  <a:endParaRPr lang="en-US" altLang="zh-CN" sz="12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16" name="AutoShape 51"/>
                <p:cNvSpPr>
                  <a:spLocks noChangeArrowheads="1"/>
                </p:cNvSpPr>
                <p:nvPr/>
              </p:nvSpPr>
              <p:spPr bwMode="auto">
                <a:xfrm>
                  <a:off x="76201" y="1600200"/>
                  <a:ext cx="2590799" cy="9144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14" name="Line 57"/>
              <p:cNvSpPr>
                <a:spLocks noChangeShapeType="1"/>
              </p:cNvSpPr>
              <p:nvPr/>
            </p:nvSpPr>
            <p:spPr bwMode="auto">
              <a:xfrm flipH="1" flipV="1">
                <a:off x="4997302" y="3429000"/>
                <a:ext cx="31898" cy="16002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0" name="Line 57"/>
            <p:cNvSpPr>
              <a:spLocks noChangeShapeType="1"/>
            </p:cNvSpPr>
            <p:nvPr/>
          </p:nvSpPr>
          <p:spPr bwMode="auto">
            <a:xfrm flipV="1">
              <a:off x="3048000" y="3810000"/>
              <a:ext cx="1981200" cy="16002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0" name="群組 39"/>
          <p:cNvGrpSpPr/>
          <p:nvPr/>
        </p:nvGrpSpPr>
        <p:grpSpPr>
          <a:xfrm>
            <a:off x="5410200" y="4191000"/>
            <a:ext cx="3048000" cy="2133600"/>
            <a:chOff x="5410200" y="4191000"/>
            <a:chExt cx="3048000" cy="2133600"/>
          </a:xfrm>
        </p:grpSpPr>
        <p:grpSp>
          <p:nvGrpSpPr>
            <p:cNvPr id="33" name="群組 20"/>
            <p:cNvGrpSpPr/>
            <p:nvPr/>
          </p:nvGrpSpPr>
          <p:grpSpPr>
            <a:xfrm>
              <a:off x="5410200" y="4800600"/>
              <a:ext cx="3048000" cy="1524000"/>
              <a:chOff x="3657600" y="4724400"/>
              <a:chExt cx="2551814" cy="1524000"/>
            </a:xfrm>
          </p:grpSpPr>
          <p:grpSp>
            <p:nvGrpSpPr>
              <p:cNvPr id="35" name="群組 9"/>
              <p:cNvGrpSpPr/>
              <p:nvPr/>
            </p:nvGrpSpPr>
            <p:grpSpPr>
              <a:xfrm>
                <a:off x="3657600" y="5334000"/>
                <a:ext cx="2551814" cy="914400"/>
                <a:chOff x="0" y="1828800"/>
                <a:chExt cx="2551814" cy="914400"/>
              </a:xfrm>
            </p:grpSpPr>
            <p:sp>
              <p:nvSpPr>
                <p:cNvPr id="37" name="AutoShape 50"/>
                <p:cNvSpPr>
                  <a:spLocks noChangeArrowheads="1"/>
                </p:cNvSpPr>
                <p:nvPr/>
              </p:nvSpPr>
              <p:spPr bwMode="auto">
                <a:xfrm>
                  <a:off x="0" y="1828800"/>
                  <a:ext cx="2551814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#</a:t>
                  </a:r>
                  <a:r>
                    <a:rPr lang="en-US" b="1" u="sng" dirty="0" err="1" smtClean="0">
                      <a:solidFill>
                        <a:schemeClr val="bg1"/>
                      </a:solidFill>
                      <a:latin typeface="Verdana" pitchFamily="34" charset="0"/>
                    </a:rPr>
                    <a:t>Oprs</a:t>
                  </a:r>
                  <a:r>
                    <a:rPr lang="en-US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 &amp; #Trials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How many appraisers and how 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many time trials for analysis</a:t>
                  </a:r>
                  <a:endParaRPr lang="en-US" altLang="zh-CN" sz="12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38" name="AutoShape 51"/>
                <p:cNvSpPr>
                  <a:spLocks noChangeArrowheads="1"/>
                </p:cNvSpPr>
                <p:nvPr/>
              </p:nvSpPr>
              <p:spPr bwMode="auto">
                <a:xfrm>
                  <a:off x="76202" y="1905000"/>
                  <a:ext cx="2411817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36" name="Line 57"/>
              <p:cNvSpPr>
                <a:spLocks noChangeShapeType="1"/>
              </p:cNvSpPr>
              <p:nvPr/>
            </p:nvSpPr>
            <p:spPr bwMode="auto">
              <a:xfrm flipH="1" flipV="1">
                <a:off x="4805916" y="4724400"/>
                <a:ext cx="0" cy="609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9" name="Rectangle 8"/>
            <p:cNvSpPr>
              <a:spLocks noChangeArrowheads="1"/>
            </p:cNvSpPr>
            <p:nvPr/>
          </p:nvSpPr>
          <p:spPr bwMode="auto">
            <a:xfrm>
              <a:off x="6324600" y="4191000"/>
              <a:ext cx="838200" cy="6096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Example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066795" y="1219200"/>
          <a:ext cx="6324605" cy="5196805"/>
        </p:xfrm>
        <a:graphic>
          <a:graphicData uri="http://schemas.openxmlformats.org/drawingml/2006/table">
            <a:tbl>
              <a:tblPr/>
              <a:tblGrid>
                <a:gridCol w="463792"/>
                <a:gridCol w="463792"/>
                <a:gridCol w="408137"/>
                <a:gridCol w="408137"/>
                <a:gridCol w="408137"/>
                <a:gridCol w="408137"/>
                <a:gridCol w="408137"/>
                <a:gridCol w="408137"/>
                <a:gridCol w="408137"/>
                <a:gridCol w="473069"/>
                <a:gridCol w="519448"/>
                <a:gridCol w="655495"/>
                <a:gridCol w="408137"/>
                <a:gridCol w="483913"/>
              </a:tblGrid>
              <a:tr h="1209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latin typeface="Arial"/>
                        </a:rPr>
                        <a:t>OPERATOR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OPERATOR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OPERATOR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Sample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Trial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Trial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Trial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Range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Trial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Trial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Trial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Range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Trial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Trial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Trial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Range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TTLS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100.16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100.2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100.1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100.2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100.2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100.1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100.14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100.22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100.15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0.0080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######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######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300.5100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TEST FOR CONTROL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 min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Upper Control Limit, UCLr = D4R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2.57000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0.00867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latin typeface="Arial"/>
                        </a:rPr>
                        <a:t>0.0223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 max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302437"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If any individual range exceeds this limit, the measurement or reading should be reviewed, repeated,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4268"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corrected, or discarded as appropriate, and new averages and ranges should be computed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Factors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  <a:lnT>
                      <a:noFill/>
                    </a:lnT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# Trials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# Oprs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K1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4.56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K2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3.65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2.70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D4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2.57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n=# parts, t=# trials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68048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MEASUREMENT SYSTEM / GAUGE / CAPABILITY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Repeatability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75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Equipment Variation ("Repeatability") = K1R 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3.05000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0.00867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latin typeface="Arial"/>
                        </a:rPr>
                        <a:t>0.02643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1" i="0" u="none" strike="noStrike">
                          <a:latin typeface="Arial"/>
                        </a:rPr>
                        <a:t>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Reproducibility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0975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Operator Variation ("Reproducibility") =       (K2*Xdiff)</a:t>
                      </a:r>
                      <a:r>
                        <a:rPr lang="en-US" sz="800" b="0" i="0" u="none" strike="noStrike" baseline="30000">
                          <a:latin typeface="Arial"/>
                        </a:rPr>
                        <a:t>2</a:t>
                      </a:r>
                      <a:r>
                        <a:rPr lang="en-US" sz="800" b="0" i="0" u="none" strike="noStrike">
                          <a:latin typeface="Arial"/>
                        </a:rPr>
                        <a:t> - (EV)</a:t>
                      </a:r>
                      <a:r>
                        <a:rPr lang="en-US" sz="800" b="0" i="0" u="none" strike="noStrike" baseline="30000">
                          <a:latin typeface="Arial"/>
                        </a:rPr>
                        <a:t>2</a:t>
                      </a:r>
                      <a:r>
                        <a:rPr lang="en-US" sz="800" b="0" i="0" u="none" strike="noStrike">
                          <a:latin typeface="Arial"/>
                        </a:rPr>
                        <a:t>/nxt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latin typeface="Arial"/>
                        </a:rPr>
                        <a:t>0.00534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1" i="0" u="none" strike="noStrike">
                          <a:latin typeface="Arial"/>
                        </a:rPr>
                        <a:t>1.8%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0975"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Total "repeatability" and "reproducibility" Variation (R&amp;R)  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latin typeface="Arial"/>
                        </a:rPr>
                        <a:t>0.02697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1" i="0" u="none" strike="noStrike" dirty="0">
                          <a:latin typeface="Arial"/>
                        </a:rPr>
                        <a:t>9.0%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6" name="群組 5"/>
          <p:cNvGrpSpPr/>
          <p:nvPr/>
        </p:nvGrpSpPr>
        <p:grpSpPr>
          <a:xfrm>
            <a:off x="228600" y="1371600"/>
            <a:ext cx="2057400" cy="3505200"/>
            <a:chOff x="5562600" y="2819400"/>
            <a:chExt cx="2057400" cy="3505200"/>
          </a:xfrm>
        </p:grpSpPr>
        <p:grpSp>
          <p:nvGrpSpPr>
            <p:cNvPr id="7" name="群組 20"/>
            <p:cNvGrpSpPr/>
            <p:nvPr/>
          </p:nvGrpSpPr>
          <p:grpSpPr>
            <a:xfrm>
              <a:off x="5562600" y="4800600"/>
              <a:ext cx="2057400" cy="1524000"/>
              <a:chOff x="3785192" y="4724400"/>
              <a:chExt cx="1722475" cy="1524000"/>
            </a:xfrm>
          </p:grpSpPr>
          <p:grpSp>
            <p:nvGrpSpPr>
              <p:cNvPr id="9" name="群組 9"/>
              <p:cNvGrpSpPr/>
              <p:nvPr/>
            </p:nvGrpSpPr>
            <p:grpSpPr>
              <a:xfrm>
                <a:off x="3785192" y="5334000"/>
                <a:ext cx="1722475" cy="914400"/>
                <a:chOff x="127592" y="1828800"/>
                <a:chExt cx="1722475" cy="914400"/>
              </a:xfrm>
            </p:grpSpPr>
            <p:sp>
              <p:nvSpPr>
                <p:cNvPr id="11" name="AutoShape 50"/>
                <p:cNvSpPr>
                  <a:spLocks noChangeArrowheads="1"/>
                </p:cNvSpPr>
                <p:nvPr/>
              </p:nvSpPr>
              <p:spPr bwMode="auto">
                <a:xfrm>
                  <a:off x="127592" y="1828800"/>
                  <a:ext cx="1722475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Select 10 samples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to be measured</a:t>
                  </a:r>
                  <a:endParaRPr lang="en-US" altLang="zh-CN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12" name="AutoShape 51"/>
                <p:cNvSpPr>
                  <a:spLocks noChangeArrowheads="1"/>
                </p:cNvSpPr>
                <p:nvPr/>
              </p:nvSpPr>
              <p:spPr bwMode="auto">
                <a:xfrm>
                  <a:off x="203794" y="1905000"/>
                  <a:ext cx="1582478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10" name="Line 57"/>
              <p:cNvSpPr>
                <a:spLocks noChangeShapeType="1"/>
              </p:cNvSpPr>
              <p:nvPr/>
            </p:nvSpPr>
            <p:spPr bwMode="auto">
              <a:xfrm flipH="1" flipV="1">
                <a:off x="4678326" y="4724400"/>
                <a:ext cx="0" cy="609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6324600" y="2819400"/>
              <a:ext cx="533400" cy="19812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36" name="群組 35"/>
          <p:cNvGrpSpPr/>
          <p:nvPr/>
        </p:nvGrpSpPr>
        <p:grpSpPr>
          <a:xfrm>
            <a:off x="1676401" y="1371600"/>
            <a:ext cx="3200399" cy="3505200"/>
            <a:chOff x="1676401" y="1371600"/>
            <a:chExt cx="3200399" cy="3505200"/>
          </a:xfrm>
        </p:grpSpPr>
        <p:grpSp>
          <p:nvGrpSpPr>
            <p:cNvPr id="14" name="群組 20"/>
            <p:cNvGrpSpPr/>
            <p:nvPr/>
          </p:nvGrpSpPr>
          <p:grpSpPr>
            <a:xfrm>
              <a:off x="2514601" y="1371600"/>
              <a:ext cx="2286000" cy="3505200"/>
              <a:chOff x="3785190" y="2743200"/>
              <a:chExt cx="1913860" cy="3505200"/>
            </a:xfrm>
          </p:grpSpPr>
          <p:grpSp>
            <p:nvGrpSpPr>
              <p:cNvPr id="16" name="群組 9"/>
              <p:cNvGrpSpPr/>
              <p:nvPr/>
            </p:nvGrpSpPr>
            <p:grpSpPr>
              <a:xfrm>
                <a:off x="3785190" y="5334000"/>
                <a:ext cx="1913860" cy="914400"/>
                <a:chOff x="127590" y="1828800"/>
                <a:chExt cx="1913860" cy="914400"/>
              </a:xfrm>
            </p:grpSpPr>
            <p:sp>
              <p:nvSpPr>
                <p:cNvPr id="18" name="AutoShape 50"/>
                <p:cNvSpPr>
                  <a:spLocks noChangeArrowheads="1"/>
                </p:cNvSpPr>
                <p:nvPr/>
              </p:nvSpPr>
              <p:spPr bwMode="auto">
                <a:xfrm>
                  <a:off x="127590" y="1828800"/>
                  <a:ext cx="191386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Arrange 3 operators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to be appraisers.</a:t>
                  </a:r>
                  <a:endParaRPr lang="en-US" altLang="zh-CN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19" name="AutoShape 51"/>
                <p:cNvSpPr>
                  <a:spLocks noChangeArrowheads="1"/>
                </p:cNvSpPr>
                <p:nvPr/>
              </p:nvSpPr>
              <p:spPr bwMode="auto">
                <a:xfrm>
                  <a:off x="203791" y="1905000"/>
                  <a:ext cx="1773863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auto">
              <a:xfrm flipV="1">
                <a:off x="4678326" y="2743200"/>
                <a:ext cx="1" cy="25908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0" name="Line 57"/>
            <p:cNvSpPr>
              <a:spLocks noChangeShapeType="1"/>
            </p:cNvSpPr>
            <p:nvPr/>
          </p:nvSpPr>
          <p:spPr bwMode="auto">
            <a:xfrm flipH="1" flipV="1">
              <a:off x="1676401" y="1371600"/>
              <a:ext cx="1905000" cy="25908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Line 57"/>
            <p:cNvSpPr>
              <a:spLocks noChangeShapeType="1"/>
            </p:cNvSpPr>
            <p:nvPr/>
          </p:nvSpPr>
          <p:spPr bwMode="auto">
            <a:xfrm flipV="1">
              <a:off x="3581400" y="1371600"/>
              <a:ext cx="1295400" cy="25908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" name="群組 21"/>
          <p:cNvGrpSpPr/>
          <p:nvPr/>
        </p:nvGrpSpPr>
        <p:grpSpPr>
          <a:xfrm>
            <a:off x="4876800" y="1524000"/>
            <a:ext cx="2667000" cy="3352800"/>
            <a:chOff x="5181600" y="2819400"/>
            <a:chExt cx="2667000" cy="3352800"/>
          </a:xfrm>
        </p:grpSpPr>
        <p:grpSp>
          <p:nvGrpSpPr>
            <p:cNvPr id="23" name="群組 20"/>
            <p:cNvGrpSpPr/>
            <p:nvPr/>
          </p:nvGrpSpPr>
          <p:grpSpPr>
            <a:xfrm>
              <a:off x="5257800" y="4419600"/>
              <a:ext cx="2590800" cy="1752600"/>
              <a:chOff x="3530010" y="4343400"/>
              <a:chExt cx="2169042" cy="1752600"/>
            </a:xfrm>
          </p:grpSpPr>
          <p:grpSp>
            <p:nvGrpSpPr>
              <p:cNvPr id="25" name="群組 9"/>
              <p:cNvGrpSpPr/>
              <p:nvPr/>
            </p:nvGrpSpPr>
            <p:grpSpPr>
              <a:xfrm>
                <a:off x="3530010" y="5181600"/>
                <a:ext cx="2169042" cy="914400"/>
                <a:chOff x="-127590" y="1676400"/>
                <a:chExt cx="2169042" cy="914400"/>
              </a:xfrm>
            </p:grpSpPr>
            <p:sp>
              <p:nvSpPr>
                <p:cNvPr id="27" name="AutoShape 50"/>
                <p:cNvSpPr>
                  <a:spLocks noChangeArrowheads="1"/>
                </p:cNvSpPr>
                <p:nvPr/>
              </p:nvSpPr>
              <p:spPr bwMode="auto">
                <a:xfrm>
                  <a:off x="-127590" y="1676400"/>
                  <a:ext cx="2169042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Each operator measure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3 times</a:t>
                  </a:r>
                  <a:endParaRPr lang="en-US" altLang="zh-CN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28" name="AutoShape 51"/>
                <p:cNvSpPr>
                  <a:spLocks noChangeArrowheads="1"/>
                </p:cNvSpPr>
                <p:nvPr/>
              </p:nvSpPr>
              <p:spPr bwMode="auto">
                <a:xfrm>
                  <a:off x="-63795" y="1752600"/>
                  <a:ext cx="2041451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26" name="Line 57"/>
              <p:cNvSpPr>
                <a:spLocks noChangeShapeType="1"/>
              </p:cNvSpPr>
              <p:nvPr/>
            </p:nvSpPr>
            <p:spPr bwMode="auto">
              <a:xfrm flipH="1" flipV="1">
                <a:off x="4295554" y="4343400"/>
                <a:ext cx="191386" cy="8382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5181600" y="2819400"/>
              <a:ext cx="1676400" cy="16002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29" name="群組 28"/>
          <p:cNvGrpSpPr/>
          <p:nvPr/>
        </p:nvGrpSpPr>
        <p:grpSpPr>
          <a:xfrm>
            <a:off x="2057400" y="5257800"/>
            <a:ext cx="5410200" cy="1295400"/>
            <a:chOff x="5257800" y="5181600"/>
            <a:chExt cx="5410200" cy="1295400"/>
          </a:xfrm>
        </p:grpSpPr>
        <p:grpSp>
          <p:nvGrpSpPr>
            <p:cNvPr id="30" name="群組 20"/>
            <p:cNvGrpSpPr/>
            <p:nvPr/>
          </p:nvGrpSpPr>
          <p:grpSpPr>
            <a:xfrm>
              <a:off x="5257800" y="5257800"/>
              <a:ext cx="3733800" cy="914400"/>
              <a:chOff x="3530009" y="5181600"/>
              <a:chExt cx="3125971" cy="914400"/>
            </a:xfrm>
          </p:grpSpPr>
          <p:grpSp>
            <p:nvGrpSpPr>
              <p:cNvPr id="32" name="群組 9"/>
              <p:cNvGrpSpPr/>
              <p:nvPr/>
            </p:nvGrpSpPr>
            <p:grpSpPr>
              <a:xfrm>
                <a:off x="3530009" y="5181600"/>
                <a:ext cx="2296632" cy="914400"/>
                <a:chOff x="-127591" y="1676400"/>
                <a:chExt cx="2296632" cy="914400"/>
              </a:xfrm>
            </p:grpSpPr>
            <p:sp>
              <p:nvSpPr>
                <p:cNvPr id="34" name="AutoShape 50"/>
                <p:cNvSpPr>
                  <a:spLocks noChangeArrowheads="1"/>
                </p:cNvSpPr>
                <p:nvPr/>
              </p:nvSpPr>
              <p:spPr bwMode="auto">
                <a:xfrm>
                  <a:off x="-127591" y="1676400"/>
                  <a:ext cx="2296632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The result will be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Calculated automatically</a:t>
                  </a:r>
                  <a:endParaRPr lang="en-US" altLang="zh-CN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35" name="AutoShape 51"/>
                <p:cNvSpPr>
                  <a:spLocks noChangeArrowheads="1"/>
                </p:cNvSpPr>
                <p:nvPr/>
              </p:nvSpPr>
              <p:spPr bwMode="auto">
                <a:xfrm>
                  <a:off x="-63795" y="1752600"/>
                  <a:ext cx="2169042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33" name="Line 57"/>
              <p:cNvSpPr>
                <a:spLocks noChangeShapeType="1"/>
              </p:cNvSpPr>
              <p:nvPr/>
            </p:nvSpPr>
            <p:spPr bwMode="auto">
              <a:xfrm>
                <a:off x="5826641" y="5715000"/>
                <a:ext cx="829339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1" name="Rectangle 8"/>
            <p:cNvSpPr>
              <a:spLocks noChangeArrowheads="1"/>
            </p:cNvSpPr>
            <p:nvPr/>
          </p:nvSpPr>
          <p:spPr bwMode="auto">
            <a:xfrm>
              <a:off x="8991600" y="5181600"/>
              <a:ext cx="1676400" cy="12954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Variable MSA – Gage R&amp;R Example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09600" y="1676400"/>
          <a:ext cx="6324605" cy="2981837"/>
        </p:xfrm>
        <a:graphic>
          <a:graphicData uri="http://schemas.openxmlformats.org/drawingml/2006/table">
            <a:tbl>
              <a:tblPr/>
              <a:tblGrid>
                <a:gridCol w="463792"/>
                <a:gridCol w="463792"/>
                <a:gridCol w="408137"/>
                <a:gridCol w="408137"/>
                <a:gridCol w="408137"/>
                <a:gridCol w="408137"/>
                <a:gridCol w="408137"/>
                <a:gridCol w="408137"/>
                <a:gridCol w="408137"/>
                <a:gridCol w="473069"/>
                <a:gridCol w="519448"/>
                <a:gridCol w="655495"/>
                <a:gridCol w="408137"/>
                <a:gridCol w="483913"/>
              </a:tblGrid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######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######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300.5100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latin typeface="Arial"/>
                        </a:rPr>
                        <a:t>TEST FOR CONTROL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 min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Upper Control Limit, UCLr = D4R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2.57000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0.00867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latin typeface="Arial"/>
                        </a:rPr>
                        <a:t>0.0223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X max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10.0170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302437"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If any individual range exceeds this limit, the measurement or reading should be reviewed, repeated,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4268"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corrected, or discarded as appropriate, and new averages and ranges should be computed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Factors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  <a:lnT>
                      <a:noFill/>
                    </a:lnT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# Trials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# Oprs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K1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4.56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K2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3.65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2.70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Arial"/>
                        </a:rPr>
                        <a:t>D4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3.27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0" i="0" u="none" strike="noStrike">
                          <a:latin typeface="Arial"/>
                        </a:rPr>
                        <a:t>2.57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n=# parts, t=# trials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68048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MEASUREMENT SYSTEM / GAUGE / CAPABILITY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Repeatability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75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Equipment Variation ("Repeatability") = K1R 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3.05000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0.00867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latin typeface="Arial"/>
                        </a:rPr>
                        <a:t>0.02643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1" i="0" u="none" strike="noStrike">
                          <a:latin typeface="Arial"/>
                        </a:rPr>
                        <a:t>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Reproducibility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0975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Operator Variation ("Reproducibility") =       (K2*Xdiff)</a:t>
                      </a:r>
                      <a:r>
                        <a:rPr lang="en-US" sz="800" b="0" i="0" u="none" strike="noStrike" baseline="30000">
                          <a:latin typeface="Arial"/>
                        </a:rPr>
                        <a:t>2</a:t>
                      </a:r>
                      <a:r>
                        <a:rPr lang="en-US" sz="800" b="0" i="0" u="none" strike="noStrike">
                          <a:latin typeface="Arial"/>
                        </a:rPr>
                        <a:t> - (EV)</a:t>
                      </a:r>
                      <a:r>
                        <a:rPr lang="en-US" sz="800" b="0" i="0" u="none" strike="noStrike" baseline="30000">
                          <a:latin typeface="Arial"/>
                        </a:rPr>
                        <a:t>2</a:t>
                      </a:r>
                      <a:r>
                        <a:rPr lang="en-US" sz="800" b="0" i="0" u="none" strike="noStrike">
                          <a:latin typeface="Arial"/>
                        </a:rPr>
                        <a:t>/nxt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latin typeface="Arial"/>
                        </a:rPr>
                        <a:t>0.00534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1" i="0" u="none" strike="noStrike">
                          <a:latin typeface="Arial"/>
                        </a:rPr>
                        <a:t>1.8%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36292" marR="36292" marT="18146" marB="18146">
                    <a:lnL>
                      <a:noFill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0975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0975"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Total "repeatability" and "reproducibility" Variation (R&amp;R)  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 dirty="0">
                          <a:latin typeface="Arial"/>
                        </a:rPr>
                        <a:t>0.02697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800" b="1" i="0" u="none" strike="noStrike" dirty="0">
                          <a:latin typeface="Arial"/>
                        </a:rPr>
                        <a:t>9.0%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2" name="群組 21"/>
          <p:cNvGrpSpPr/>
          <p:nvPr/>
        </p:nvGrpSpPr>
        <p:grpSpPr>
          <a:xfrm>
            <a:off x="533400" y="1752600"/>
            <a:ext cx="6477000" cy="2209800"/>
            <a:chOff x="533400" y="2209800"/>
            <a:chExt cx="6477000" cy="2209800"/>
          </a:xfrm>
        </p:grpSpPr>
        <p:grpSp>
          <p:nvGrpSpPr>
            <p:cNvPr id="16" name="群組 15"/>
            <p:cNvGrpSpPr/>
            <p:nvPr/>
          </p:nvGrpSpPr>
          <p:grpSpPr>
            <a:xfrm>
              <a:off x="685800" y="2209800"/>
              <a:ext cx="2286000" cy="1981200"/>
              <a:chOff x="381000" y="1905000"/>
              <a:chExt cx="2286000" cy="1981200"/>
            </a:xfrm>
          </p:grpSpPr>
          <p:grpSp>
            <p:nvGrpSpPr>
              <p:cNvPr id="17" name="群組 9"/>
              <p:cNvGrpSpPr/>
              <p:nvPr/>
            </p:nvGrpSpPr>
            <p:grpSpPr>
              <a:xfrm>
                <a:off x="381000" y="1905000"/>
                <a:ext cx="2286000" cy="914400"/>
                <a:chOff x="-990600" y="1524000"/>
                <a:chExt cx="2286000" cy="914400"/>
              </a:xfrm>
            </p:grpSpPr>
            <p:sp>
              <p:nvSpPr>
                <p:cNvPr id="19" name="AutoShape 50"/>
                <p:cNvSpPr>
                  <a:spLocks noChangeArrowheads="1"/>
                </p:cNvSpPr>
                <p:nvPr/>
              </p:nvSpPr>
              <p:spPr bwMode="auto">
                <a:xfrm>
                  <a:off x="-990600" y="1524000"/>
                  <a:ext cx="228600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EV: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Equipment Variation,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Repeatability</a:t>
                  </a:r>
                  <a:endParaRPr lang="en-US" altLang="zh-CN" sz="1200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" name="AutoShape 51"/>
                <p:cNvSpPr>
                  <a:spLocks noChangeArrowheads="1"/>
                </p:cNvSpPr>
                <p:nvPr/>
              </p:nvSpPr>
              <p:spPr bwMode="auto">
                <a:xfrm>
                  <a:off x="-914400" y="1600200"/>
                  <a:ext cx="2133600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 dirty="0">
                    <a:ea typeface="SimSun" pitchFamily="2" charset="-122"/>
                  </a:endParaRPr>
                </a:p>
              </p:txBody>
            </p:sp>
          </p:grpSp>
          <p:sp>
            <p:nvSpPr>
              <p:cNvPr id="18" name="Line 57"/>
              <p:cNvSpPr>
                <a:spLocks noChangeShapeType="1"/>
              </p:cNvSpPr>
              <p:nvPr/>
            </p:nvSpPr>
            <p:spPr bwMode="auto">
              <a:xfrm flipH="1">
                <a:off x="1524000" y="2819400"/>
                <a:ext cx="0" cy="10668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533400" y="4191000"/>
              <a:ext cx="6477000" cy="2286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23" name="群組 22"/>
          <p:cNvGrpSpPr/>
          <p:nvPr/>
        </p:nvGrpSpPr>
        <p:grpSpPr>
          <a:xfrm>
            <a:off x="533400" y="2133600"/>
            <a:ext cx="6477000" cy="2209800"/>
            <a:chOff x="533400" y="2209800"/>
            <a:chExt cx="6477000" cy="2209800"/>
          </a:xfrm>
        </p:grpSpPr>
        <p:grpSp>
          <p:nvGrpSpPr>
            <p:cNvPr id="24" name="群組 15"/>
            <p:cNvGrpSpPr/>
            <p:nvPr/>
          </p:nvGrpSpPr>
          <p:grpSpPr>
            <a:xfrm>
              <a:off x="2514600" y="2209800"/>
              <a:ext cx="2286000" cy="1981200"/>
              <a:chOff x="2209800" y="1905000"/>
              <a:chExt cx="2286000" cy="1981200"/>
            </a:xfrm>
          </p:grpSpPr>
          <p:grpSp>
            <p:nvGrpSpPr>
              <p:cNvPr id="26" name="群組 9"/>
              <p:cNvGrpSpPr/>
              <p:nvPr/>
            </p:nvGrpSpPr>
            <p:grpSpPr>
              <a:xfrm>
                <a:off x="2209800" y="1905000"/>
                <a:ext cx="2286000" cy="914400"/>
                <a:chOff x="838200" y="1524000"/>
                <a:chExt cx="2286000" cy="914400"/>
              </a:xfrm>
            </p:grpSpPr>
            <p:sp>
              <p:nvSpPr>
                <p:cNvPr id="28" name="AutoShape 50"/>
                <p:cNvSpPr>
                  <a:spLocks noChangeArrowheads="1"/>
                </p:cNvSpPr>
                <p:nvPr/>
              </p:nvSpPr>
              <p:spPr bwMode="auto">
                <a:xfrm>
                  <a:off x="838200" y="1524000"/>
                  <a:ext cx="228600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AV: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Appraiser Variation,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Reproducibility</a:t>
                  </a:r>
                  <a:endParaRPr lang="en-US" altLang="zh-CN" sz="1200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9" name="AutoShape 51"/>
                <p:cNvSpPr>
                  <a:spLocks noChangeArrowheads="1"/>
                </p:cNvSpPr>
                <p:nvPr/>
              </p:nvSpPr>
              <p:spPr bwMode="auto">
                <a:xfrm>
                  <a:off x="914400" y="1600200"/>
                  <a:ext cx="2133600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 dirty="0">
                    <a:ea typeface="SimSun" pitchFamily="2" charset="-122"/>
                  </a:endParaRPr>
                </a:p>
              </p:txBody>
            </p:sp>
          </p:grp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 flipH="1">
                <a:off x="3352800" y="2819400"/>
                <a:ext cx="0" cy="10668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533400" y="4191000"/>
              <a:ext cx="6477000" cy="2286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30" name="群組 29"/>
          <p:cNvGrpSpPr/>
          <p:nvPr/>
        </p:nvGrpSpPr>
        <p:grpSpPr>
          <a:xfrm>
            <a:off x="533400" y="4495800"/>
            <a:ext cx="6477000" cy="1752600"/>
            <a:chOff x="4267200" y="4572000"/>
            <a:chExt cx="6477000" cy="1752600"/>
          </a:xfrm>
        </p:grpSpPr>
        <p:grpSp>
          <p:nvGrpSpPr>
            <p:cNvPr id="31" name="群組 20"/>
            <p:cNvGrpSpPr/>
            <p:nvPr/>
          </p:nvGrpSpPr>
          <p:grpSpPr>
            <a:xfrm>
              <a:off x="5943600" y="4800600"/>
              <a:ext cx="2362199" cy="1524000"/>
              <a:chOff x="4104169" y="4724400"/>
              <a:chExt cx="1977656" cy="1524000"/>
            </a:xfrm>
          </p:grpSpPr>
          <p:grpSp>
            <p:nvGrpSpPr>
              <p:cNvPr id="33" name="群組 9"/>
              <p:cNvGrpSpPr/>
              <p:nvPr/>
            </p:nvGrpSpPr>
            <p:grpSpPr>
              <a:xfrm>
                <a:off x="4104169" y="5334000"/>
                <a:ext cx="1977656" cy="914400"/>
                <a:chOff x="446569" y="1828800"/>
                <a:chExt cx="1977656" cy="914400"/>
              </a:xfrm>
            </p:grpSpPr>
            <p:sp>
              <p:nvSpPr>
                <p:cNvPr id="35" name="AutoShape 50"/>
                <p:cNvSpPr>
                  <a:spLocks noChangeArrowheads="1"/>
                </p:cNvSpPr>
                <p:nvPr/>
              </p:nvSpPr>
              <p:spPr bwMode="auto">
                <a:xfrm>
                  <a:off x="446569" y="1828800"/>
                  <a:ext cx="1977656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R&amp;R</a:t>
                  </a:r>
                </a:p>
                <a:p>
                  <a:pPr eaLnBrk="0" hangingPunct="0">
                    <a:defRPr/>
                  </a:pPr>
                  <a:r>
                    <a:rPr lang="en-US" altLang="zh-CN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Total Repeatability &amp; </a:t>
                  </a:r>
                </a:p>
                <a:p>
                  <a:pPr eaLnBrk="0" hangingPunct="0">
                    <a:defRPr/>
                  </a:pPr>
                  <a:r>
                    <a:rPr lang="en-US" altLang="zh-CN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Reproducibility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36" name="AutoShape 51"/>
                <p:cNvSpPr>
                  <a:spLocks noChangeArrowheads="1"/>
                </p:cNvSpPr>
                <p:nvPr/>
              </p:nvSpPr>
              <p:spPr bwMode="auto">
                <a:xfrm>
                  <a:off x="510364" y="1905000"/>
                  <a:ext cx="1850066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34" name="Line 57"/>
              <p:cNvSpPr>
                <a:spLocks noChangeShapeType="1"/>
              </p:cNvSpPr>
              <p:nvPr/>
            </p:nvSpPr>
            <p:spPr bwMode="auto">
              <a:xfrm flipH="1" flipV="1">
                <a:off x="5124895" y="4724400"/>
                <a:ext cx="0" cy="609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4267200" y="4572000"/>
              <a:ext cx="6477000" cy="2286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50" name="群組 49"/>
          <p:cNvGrpSpPr/>
          <p:nvPr/>
        </p:nvGrpSpPr>
        <p:grpSpPr>
          <a:xfrm>
            <a:off x="5791445" y="2514600"/>
            <a:ext cx="2971556" cy="2263186"/>
            <a:chOff x="5791445" y="3048000"/>
            <a:chExt cx="2971556" cy="2263186"/>
          </a:xfrm>
        </p:grpSpPr>
        <p:grpSp>
          <p:nvGrpSpPr>
            <p:cNvPr id="48" name="群組 47"/>
            <p:cNvGrpSpPr/>
            <p:nvPr/>
          </p:nvGrpSpPr>
          <p:grpSpPr>
            <a:xfrm>
              <a:off x="5791445" y="3048000"/>
              <a:ext cx="2971556" cy="2263186"/>
              <a:chOff x="5791445" y="3048000"/>
              <a:chExt cx="2971556" cy="2263186"/>
            </a:xfrm>
          </p:grpSpPr>
          <p:grpSp>
            <p:nvGrpSpPr>
              <p:cNvPr id="37" name="Group 14"/>
              <p:cNvGrpSpPr>
                <a:grpSpLocks/>
              </p:cNvGrpSpPr>
              <p:nvPr/>
            </p:nvGrpSpPr>
            <p:grpSpPr bwMode="auto">
              <a:xfrm>
                <a:off x="7620000" y="3810000"/>
                <a:ext cx="1066156" cy="1501186"/>
                <a:chOff x="4444" y="2623"/>
                <a:chExt cx="1028" cy="1217"/>
              </a:xfrm>
            </p:grpSpPr>
            <p:sp>
              <p:nvSpPr>
                <p:cNvPr id="38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4444" y="2623"/>
                  <a:ext cx="1028" cy="150"/>
                </a:xfrm>
                <a:prstGeom prst="rect">
                  <a:avLst/>
                </a:prstGeom>
                <a:noFill/>
                <a:ln w="12700" algn="ctr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b" anchorCtr="1">
                  <a:spAutoFit/>
                </a:bodyPr>
                <a:lstStyle/>
                <a:p>
                  <a:pPr algn="ctr" defTabSz="739775" eaLnBrk="0" hangingPunct="0">
                    <a:spcBef>
                      <a:spcPct val="50000"/>
                    </a:spcBef>
                  </a:pPr>
                  <a:r>
                    <a:rPr lang="en-US" altLang="zh-CN" sz="1200" dirty="0">
                      <a:latin typeface="Verdana" pitchFamily="34" charset="0"/>
                      <a:ea typeface="宋体" charset="-122"/>
                    </a:rPr>
                    <a:t>% Tolerance*</a:t>
                  </a:r>
                </a:p>
              </p:txBody>
            </p:sp>
            <p:sp>
              <p:nvSpPr>
                <p:cNvPr id="39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857" y="3503"/>
                  <a:ext cx="240" cy="337"/>
                </a:xfrm>
                <a:prstGeom prst="rect">
                  <a:avLst/>
                </a:prstGeom>
                <a:solidFill>
                  <a:srgbClr val="009900"/>
                </a:solidFill>
                <a:ln w="127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 sz="1200">
                    <a:ea typeface="宋体" charset="-122"/>
                  </a:endParaRPr>
                </a:p>
              </p:txBody>
            </p:sp>
            <p:sp>
              <p:nvSpPr>
                <p:cNvPr id="40" name="Rectangl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4857" y="3167"/>
                  <a:ext cx="240" cy="337"/>
                </a:xfrm>
                <a:prstGeom prst="rect">
                  <a:avLst/>
                </a:prstGeom>
                <a:solidFill>
                  <a:srgbClr val="FFFF00"/>
                </a:solidFill>
                <a:ln w="127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 sz="1200">
                    <a:ea typeface="宋体" charset="-122"/>
                  </a:endParaRPr>
                </a:p>
              </p:txBody>
            </p:sp>
            <p:sp>
              <p:nvSpPr>
                <p:cNvPr id="41" name="Rectangle 18"/>
                <p:cNvSpPr>
                  <a:spLocks noChangeAspect="1" noChangeArrowheads="1"/>
                </p:cNvSpPr>
                <p:nvPr/>
              </p:nvSpPr>
              <p:spPr bwMode="auto">
                <a:xfrm>
                  <a:off x="4857" y="2831"/>
                  <a:ext cx="240" cy="337"/>
                </a:xfrm>
                <a:prstGeom prst="rect">
                  <a:avLst/>
                </a:prstGeom>
                <a:solidFill>
                  <a:srgbClr val="FF0000"/>
                </a:solidFill>
                <a:ln w="127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 sz="1200">
                    <a:ea typeface="宋体" charset="-122"/>
                  </a:endParaRPr>
                </a:p>
              </p:txBody>
            </p:sp>
            <p:sp>
              <p:nvSpPr>
                <p:cNvPr id="42" name="Rectangle 19"/>
                <p:cNvSpPr>
                  <a:spLocks noChangeAspect="1" noChangeArrowheads="1"/>
                </p:cNvSpPr>
                <p:nvPr/>
              </p:nvSpPr>
              <p:spPr bwMode="auto">
                <a:xfrm>
                  <a:off x="4465" y="3430"/>
                  <a:ext cx="348" cy="150"/>
                </a:xfrm>
                <a:prstGeom prst="rect">
                  <a:avLst/>
                </a:prstGeom>
                <a:noFill/>
                <a:ln w="12700" algn="ctr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 defTabSz="739775" eaLnBrk="0" hangingPunct="0">
                    <a:spcBef>
                      <a:spcPct val="50000"/>
                    </a:spcBef>
                  </a:pPr>
                  <a:r>
                    <a:rPr lang="en-US" altLang="zh-CN" sz="1200">
                      <a:latin typeface="Verdana" pitchFamily="34" charset="0"/>
                      <a:ea typeface="宋体" charset="-122"/>
                    </a:rPr>
                    <a:t>10%</a:t>
                  </a:r>
                </a:p>
              </p:txBody>
            </p:sp>
            <p:sp>
              <p:nvSpPr>
                <p:cNvPr id="43" name="Rectangl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4465" y="3094"/>
                  <a:ext cx="348" cy="150"/>
                </a:xfrm>
                <a:prstGeom prst="rect">
                  <a:avLst/>
                </a:prstGeom>
                <a:noFill/>
                <a:ln w="12700" algn="ctr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 defTabSz="739775" eaLnBrk="0" hangingPunct="0">
                    <a:spcBef>
                      <a:spcPct val="50000"/>
                    </a:spcBef>
                  </a:pPr>
                  <a:r>
                    <a:rPr lang="en-US" altLang="zh-CN" sz="1200">
                      <a:latin typeface="Verdana" pitchFamily="34" charset="0"/>
                      <a:ea typeface="宋体" charset="-122"/>
                    </a:rPr>
                    <a:t>30%</a:t>
                  </a:r>
                </a:p>
              </p:txBody>
            </p:sp>
          </p:grpSp>
          <p:grpSp>
            <p:nvGrpSpPr>
              <p:cNvPr id="44" name="Group 22"/>
              <p:cNvGrpSpPr>
                <a:grpSpLocks/>
              </p:cNvGrpSpPr>
              <p:nvPr/>
            </p:nvGrpSpPr>
            <p:grpSpPr bwMode="auto">
              <a:xfrm>
                <a:off x="5791445" y="3048000"/>
                <a:ext cx="2971556" cy="610207"/>
                <a:chOff x="3308" y="3460"/>
                <a:chExt cx="2116" cy="402"/>
              </a:xfrm>
            </p:grpSpPr>
            <p:sp>
              <p:nvSpPr>
                <p:cNvPr id="45" name="AutoShape 23"/>
                <p:cNvSpPr>
                  <a:spLocks noChangeArrowheads="1"/>
                </p:cNvSpPr>
                <p:nvPr/>
              </p:nvSpPr>
              <p:spPr bwMode="gray">
                <a:xfrm>
                  <a:off x="3416" y="3460"/>
                  <a:ext cx="2008" cy="402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>
                        <a:gamma/>
                        <a:tint val="76078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>
                  <a:outerShdw dist="81320" dir="2319588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endParaRPr lang="zh-CN" altLang="zh-CN">
                    <a:ea typeface="宋体" charset="-122"/>
                  </a:endParaRPr>
                </a:p>
              </p:txBody>
            </p:sp>
            <p:sp>
              <p:nvSpPr>
                <p:cNvPr id="46" name="Rectangle 24"/>
                <p:cNvSpPr>
                  <a:spLocks noChangeArrowheads="1"/>
                </p:cNvSpPr>
                <p:nvPr/>
              </p:nvSpPr>
              <p:spPr bwMode="gray">
                <a:xfrm>
                  <a:off x="3308" y="3525"/>
                  <a:ext cx="2077" cy="2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85000"/>
                    </a:lnSpc>
                    <a:spcBef>
                      <a:spcPct val="50000"/>
                    </a:spcBef>
                    <a:buClr>
                      <a:srgbClr val="1F3F5F"/>
                    </a:buClr>
                  </a:pPr>
                  <a:r>
                    <a:rPr lang="en-US" altLang="zh-CN" b="1" dirty="0">
                      <a:solidFill>
                        <a:schemeClr val="bg1"/>
                      </a:solidFill>
                      <a:latin typeface="Verdana" pitchFamily="34" charset="0"/>
                      <a:ea typeface="宋体" charset="-122"/>
                    </a:rPr>
                    <a:t>% Tolerance is </a:t>
                  </a: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宋体" charset="-122"/>
                    </a:rPr>
                    <a:t>&lt; 10</a:t>
                  </a:r>
                  <a:r>
                    <a:rPr lang="en-US" altLang="zh-CN" b="1" dirty="0">
                      <a:solidFill>
                        <a:schemeClr val="bg1"/>
                      </a:solidFill>
                      <a:latin typeface="Verdana" pitchFamily="34" charset="0"/>
                      <a:ea typeface="宋体" charset="-122"/>
                    </a:rPr>
                    <a:t>%    </a:t>
                  </a:r>
                  <a:r>
                    <a:rPr lang="en-US" altLang="zh-CN" b="1" i="1" dirty="0">
                      <a:solidFill>
                        <a:schemeClr val="bg1"/>
                      </a:solidFill>
                      <a:latin typeface="Verdana" pitchFamily="34" charset="0"/>
                      <a:ea typeface="宋体" charset="-122"/>
                    </a:rPr>
                    <a:t>MSA </a:t>
                  </a:r>
                  <a:r>
                    <a:rPr lang="en-US" altLang="zh-CN" b="1" i="1" dirty="0" smtClean="0">
                      <a:solidFill>
                        <a:schemeClr val="bg1"/>
                      </a:solidFill>
                      <a:latin typeface="Verdana" pitchFamily="34" charset="0"/>
                      <a:ea typeface="宋体" charset="-122"/>
                    </a:rPr>
                    <a:t>Acceptable!</a:t>
                  </a:r>
                  <a:endParaRPr lang="en-US" altLang="zh-CN" b="1" i="1" dirty="0">
                    <a:solidFill>
                      <a:schemeClr val="bg1"/>
                    </a:solidFill>
                    <a:latin typeface="Verdana" pitchFamily="34" charset="0"/>
                    <a:ea typeface="宋体" charset="-122"/>
                  </a:endParaRPr>
                </a:p>
              </p:txBody>
            </p:sp>
          </p:grpSp>
        </p:grpSp>
        <p:sp>
          <p:nvSpPr>
            <p:cNvPr id="49" name="Line 57"/>
            <p:cNvSpPr>
              <a:spLocks noChangeShapeType="1"/>
            </p:cNvSpPr>
            <p:nvPr/>
          </p:nvSpPr>
          <p:spPr bwMode="auto">
            <a:xfrm flipH="1">
              <a:off x="7010400" y="5105400"/>
              <a:ext cx="1066800" cy="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24000" y="2743200"/>
            <a:ext cx="5943600" cy="952500"/>
            <a:chOff x="1152" y="1728"/>
            <a:chExt cx="3744" cy="600"/>
          </a:xfrm>
          <a:solidFill>
            <a:schemeClr val="accent1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152" y="1728"/>
              <a:ext cx="3734" cy="60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1160" y="1843"/>
              <a:ext cx="3736" cy="36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DIMENSIONAL RESULTS 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Dimensional Results--FAIR 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4953000" y="1309688"/>
            <a:ext cx="4100513" cy="1344613"/>
            <a:chOff x="3119" y="859"/>
            <a:chExt cx="2487" cy="847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3139" y="1032"/>
              <a:ext cx="2467" cy="6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buClr>
                  <a:schemeClr val="folHlink"/>
                </a:buClr>
              </a:pPr>
              <a:r>
                <a:rPr lang="en-US" altLang="zh-CN" sz="1600">
                  <a:latin typeface="Verdana" pitchFamily="34" charset="0"/>
                  <a:ea typeface="宋体" charset="-122"/>
                </a:rPr>
                <a:t>Evidence that dimensional verifications have been completed and results indicate compliance with specified requirements.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119" y="859"/>
              <a:ext cx="1009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宋体" charset="-122"/>
                </a:rPr>
                <a:t>What is It?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宋体" charset="-122"/>
              </a:endParaRPr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4953000" y="3048000"/>
            <a:ext cx="3948113" cy="1128713"/>
            <a:chOff x="3119" y="1905"/>
            <a:chExt cx="2487" cy="711"/>
          </a:xfrm>
        </p:grpSpPr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3119" y="1905"/>
              <a:ext cx="1814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宋体" charset="-122"/>
                </a:rPr>
                <a:t>Objective or Purpose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3139" y="2096"/>
              <a:ext cx="2467" cy="52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宋体" charset="-122"/>
                </a:rPr>
                <a:t>To show conformance to the customer part print on dimensions and all other noted requirements.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4953000" y="4572000"/>
            <a:ext cx="3963988" cy="1374775"/>
            <a:chOff x="3119" y="3312"/>
            <a:chExt cx="2497" cy="866"/>
          </a:xfrm>
        </p:grpSpPr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119" y="3312"/>
              <a:ext cx="1335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宋体" charset="-122"/>
                </a:rPr>
                <a:t>When to Use It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3149" y="3504"/>
              <a:ext cx="2467" cy="6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>
                  <a:latin typeface="Verdana" pitchFamily="34" charset="0"/>
                  <a:ea typeface="宋体" charset="-122"/>
                </a:rPr>
                <a:t>For each unique manufacturing process (e.g., cells or production lines and all molds, patters, or dies</a:t>
              </a:r>
            </a:p>
          </p:txBody>
        </p:sp>
      </p:grp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152401" y="1447800"/>
          <a:ext cx="4419601" cy="4419588"/>
        </p:xfrm>
        <a:graphic>
          <a:graphicData uri="http://schemas.openxmlformats.org/drawingml/2006/table">
            <a:tbl>
              <a:tblPr/>
              <a:tblGrid>
                <a:gridCol w="448775"/>
                <a:gridCol w="448775"/>
                <a:gridCol w="169537"/>
                <a:gridCol w="109700"/>
                <a:gridCol w="129646"/>
                <a:gridCol w="182834"/>
                <a:gridCol w="134633"/>
                <a:gridCol w="137126"/>
                <a:gridCol w="134633"/>
                <a:gridCol w="124659"/>
                <a:gridCol w="132139"/>
                <a:gridCol w="147099"/>
                <a:gridCol w="147099"/>
                <a:gridCol w="157072"/>
                <a:gridCol w="119673"/>
                <a:gridCol w="152085"/>
                <a:gridCol w="119673"/>
                <a:gridCol w="132139"/>
                <a:gridCol w="132139"/>
                <a:gridCol w="99727"/>
                <a:gridCol w="202780"/>
                <a:gridCol w="122166"/>
                <a:gridCol w="137126"/>
                <a:gridCol w="99727"/>
                <a:gridCol w="139620"/>
                <a:gridCol w="99727"/>
                <a:gridCol w="99727"/>
                <a:gridCol w="159565"/>
              </a:tblGrid>
              <a:tr h="11970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latin typeface="Arial"/>
                        </a:rPr>
                        <a:t>FIRST ARTICLE  / FIRST PIECE / INSPECTION REPORT        (FAIR)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5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5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5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5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5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5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6036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5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5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300" b="0" i="0" u="none" strike="noStrike">
                          <a:latin typeface="Arial"/>
                        </a:rPr>
                        <a:t>Customer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Arial"/>
                        </a:rPr>
                        <a:t>Part Description: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18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Supplier         Part No: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Jabil Part No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Dwg. #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Dwg. Rev Level.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300" b="0" i="0" u="none" strike="noStrike">
                          <a:latin typeface="Arial"/>
                        </a:rPr>
                        <a:t>Dwg. Last Revision Date: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09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 No. of Cavities: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zh-CN" altLang="en-US" sz="300" b="0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Blocked Cav. No.: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Requested By: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300" b="0" i="0" u="none" strike="noStrike">
                          <a:latin typeface="Arial"/>
                        </a:rPr>
                        <a:t>Date: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zh-CN" altLang="en-US" sz="3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2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Material Type: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Tool  ID  #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4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Inspected By: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300" b="0" i="0" u="none" strike="noStrike">
                          <a:latin typeface="Arial"/>
                        </a:rPr>
                        <a:t>Date: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zh-CN" altLang="en-US" sz="3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2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1" i="0" u="none" strike="noStrike">
                          <a:latin typeface="Arial"/>
                        </a:rPr>
                        <a:t>REMARKS: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Program Mngr: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300" b="0" i="0" u="none" strike="noStrike">
                          <a:latin typeface="Arial"/>
                        </a:rPr>
                        <a:t>Date: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zh-CN" altLang="en-US" sz="3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3443">
                <a:tc gridSpan="22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Arial"/>
                        </a:rPr>
                        <a:t>MEASURING APPARATUS (ABBREVIATION TABLE)</a:t>
                      </a:r>
                      <a:r>
                        <a:rPr lang="en-US" sz="300" b="1" i="0" u="none" strike="noStrike">
                          <a:latin typeface="Arial"/>
                        </a:rPr>
                        <a:t>  CMM = </a:t>
                      </a:r>
                      <a:r>
                        <a:rPr lang="en-US" sz="300" b="0" i="0" u="none" strike="noStrike">
                          <a:latin typeface="Arial"/>
                        </a:rPr>
                        <a:t>COORDINATE MEASURING MACHINE, </a:t>
                      </a:r>
                      <a:r>
                        <a:rPr lang="en-US" sz="300" b="1" i="0" u="none" strike="noStrike">
                          <a:latin typeface="Arial"/>
                        </a:rPr>
                        <a:t> DG</a:t>
                      </a:r>
                      <a:r>
                        <a:rPr lang="en-US" sz="300" b="0" i="0" u="none" strike="noStrike">
                          <a:latin typeface="Arial"/>
                        </a:rPr>
                        <a:t> = DEPTH GAUGE,  </a:t>
                      </a:r>
                      <a:r>
                        <a:rPr lang="en-US" sz="300" b="1" i="0" u="none" strike="noStrike">
                          <a:latin typeface="Arial"/>
                        </a:rPr>
                        <a:t>HG</a:t>
                      </a:r>
                      <a:r>
                        <a:rPr lang="en-US" sz="300" b="0" i="0" u="none" strike="noStrike">
                          <a:latin typeface="Arial"/>
                        </a:rPr>
                        <a:t> = HEIGHT GAUGE,  </a:t>
                      </a:r>
                      <a:r>
                        <a:rPr lang="en-US" sz="300" b="1" i="0" u="none" strike="noStrike">
                          <a:latin typeface="Arial"/>
                        </a:rPr>
                        <a:t>IM</a:t>
                      </a:r>
                      <a:r>
                        <a:rPr lang="en-US" sz="300" b="0" i="0" u="none" strike="noStrike">
                          <a:latin typeface="Arial"/>
                        </a:rPr>
                        <a:t> = INTERNAL MICROMETER, </a:t>
                      </a:r>
                      <a:r>
                        <a:rPr lang="en-US" sz="300" b="1" i="0" u="none" strike="noStrike">
                          <a:latin typeface="Arial"/>
                        </a:rPr>
                        <a:t>COMP</a:t>
                      </a:r>
                      <a:r>
                        <a:rPr lang="en-US" sz="300" b="0" i="0" u="none" strike="noStrike">
                          <a:latin typeface="Arial"/>
                        </a:rPr>
                        <a:t>.Comparator Optico   </a:t>
                      </a:r>
                      <a:r>
                        <a:rPr lang="en-US" sz="300" b="1" i="0" u="none" strike="noStrike">
                          <a:latin typeface="Arial"/>
                        </a:rPr>
                        <a:t>P</a:t>
                      </a:r>
                      <a:r>
                        <a:rPr lang="en-US" sz="300" b="0" i="0" u="none" strike="noStrike">
                          <a:latin typeface="Arial"/>
                        </a:rPr>
                        <a:t>G = PIN GAUGE,  </a:t>
                      </a:r>
                      <a:r>
                        <a:rPr lang="en-US" sz="300" b="1" i="0" u="none" strike="noStrike">
                          <a:latin typeface="Arial"/>
                        </a:rPr>
                        <a:t>M</a:t>
                      </a:r>
                      <a:r>
                        <a:rPr lang="en-US" sz="300" b="0" i="0" u="none" strike="noStrike">
                          <a:latin typeface="Arial"/>
                        </a:rPr>
                        <a:t> = MICROMETER, </a:t>
                      </a:r>
                      <a:r>
                        <a:rPr lang="en-US" sz="300" b="1" i="0" u="none" strike="noStrike">
                          <a:latin typeface="Arial"/>
                        </a:rPr>
                        <a:t>AV</a:t>
                      </a:r>
                      <a:r>
                        <a:rPr lang="en-US" sz="300" b="0" i="0" u="none" strike="noStrike">
                          <a:latin typeface="Arial"/>
                        </a:rPr>
                        <a:t> = Avant  ,  </a:t>
                      </a:r>
                      <a:r>
                        <a:rPr lang="en-US" sz="300" b="1" i="0" u="none" strike="noStrike">
                          <a:latin typeface="Arial"/>
                        </a:rPr>
                        <a:t>CAL</a:t>
                      </a:r>
                      <a:r>
                        <a:rPr lang="en-US" sz="300" b="0" i="0" u="none" strike="noStrike">
                          <a:latin typeface="Arial"/>
                        </a:rPr>
                        <a:t> = CALIPER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7258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400" b="1" i="0" u="sng" strike="noStrike">
                          <a:latin typeface="Arial"/>
                        </a:rPr>
                        <a:t>Total # of Dim. Checked :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1" i="0" u="sng" strike="noStrike"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300" b="1" i="0" u="sng" strike="noStrike">
                          <a:solidFill>
                            <a:srgbClr val="3366FF"/>
                          </a:solidFill>
                          <a:latin typeface="Arial"/>
                        </a:rPr>
                        <a:t>% OUT OF TOL.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19.23%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300" b="1" i="0" u="sng" strike="noStrike">
                          <a:solidFill>
                            <a:srgbClr val="FF6600"/>
                          </a:solidFill>
                          <a:latin typeface="Arial"/>
                        </a:rPr>
                        <a:t>Dims above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1" i="0" u="sng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300" b="1" i="0" u="sng" strike="noStrike">
                          <a:latin typeface="Arial"/>
                        </a:rPr>
                        <a:t>Total # of Reject 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300" b="1" i="0" u="sng" strike="noStrike">
                          <a:solidFill>
                            <a:srgbClr val="FF66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300" b="1" i="0" u="sng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</a:tr>
              <a:tr h="12608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#REF!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CCFF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300" b="1" i="0" u="sng" strike="noStrike">
                          <a:solidFill>
                            <a:srgbClr val="0000FF"/>
                          </a:solidFill>
                          <a:latin typeface="Arial"/>
                        </a:rPr>
                        <a:t>Dims below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1" i="0" u="sng" strike="noStrike">
                          <a:solidFill>
                            <a:srgbClr val="0000FF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sng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1" i="0" u="sng" strike="noStrike">
                          <a:solidFill>
                            <a:srgbClr val="FF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300" b="1" i="0" u="sng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7207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Arial"/>
                        </a:rPr>
                        <a:t>DRAWING SPECIFICATIONS</a:t>
                      </a:r>
                      <a:endParaRPr lang="en-US" sz="400" b="0" i="0" u="none" strike="noStrike">
                        <a:latin typeface="Arial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Inspection  Method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 gridSpan="17">
                  <a:txBody>
                    <a:bodyPr/>
                    <a:lstStyle/>
                    <a:p>
                      <a:pPr algn="ctr" fontAlgn="ctr"/>
                      <a:r>
                        <a:rPr lang="en-US" sz="400" b="1" i="0" u="none" strike="noStrike">
                          <a:latin typeface="Arial"/>
                        </a:rPr>
                        <a:t>INSPECTION RESULTS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en-US" sz="400" b="1" i="0" u="none" strike="noStrike">
                          <a:latin typeface="Arial"/>
                        </a:rPr>
                        <a:t>INSPECTION ANALYSIS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Customer Engineering Disposition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4814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300" b="0" i="0" u="none" strike="noStrike">
                          <a:latin typeface="Arial"/>
                        </a:rPr>
                        <a:t>Drg. Desig-nator No.</a:t>
                      </a: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Dimensions, Notes or Standards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+ Tol.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- Tol.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Arial"/>
                        </a:rPr>
                        <a:t>Cavity #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Arial"/>
                        </a:rPr>
                        <a:t>Deviation from Nominal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Arial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912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400" b="0" i="0" u="none" strike="noStrike">
                          <a:latin typeface="Arial"/>
                        </a:rPr>
                        <a:t>Description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1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1" i="0" u="none" strike="noStrike">
                          <a:latin typeface="Arial"/>
                        </a:rPr>
                        <a:t>Sample for Comparisson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Sample 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1" i="0" u="none" strike="noStrike">
                          <a:latin typeface="Arial"/>
                        </a:rPr>
                        <a:t>Sample for Comparisson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Mean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Upper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Lower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High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Low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45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55.98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56.00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55.99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55.98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55.98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55.98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55.663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754%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41.18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41.00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41.14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41.15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41.097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138%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12.72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12.74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12.74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12.732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53.34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53.34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53.35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53.34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53.345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1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5.21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5.14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5.144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62%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1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6.35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Pin gage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6.28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6.28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6.28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6.280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54%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1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12.55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12.54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12.56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12.550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53%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1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31.75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31.76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31.76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31.76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31.761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11%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1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18.54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18.58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18.58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18.64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18.602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75%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1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44.96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44.90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44.88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44.89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44.889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16.51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16.40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16.40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16.41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16.403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85%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12A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5.00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7.82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7.83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-2.800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6.883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10%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933%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12B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7.83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7.83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7.83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7.830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10%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13A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Angle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3.000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13B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Angle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3.000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14A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2.23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2.22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2.22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2.223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10%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14B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2.25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2.26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2.26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2.257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20%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15A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1.05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1.050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20%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15B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1.03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1.037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17%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16A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5.81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5.85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5.843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31%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16B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5.81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5.86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5.857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38%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17A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3.06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3.057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17B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3.05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3.050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Diameter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5.588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5.56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5.56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5.567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22%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0.762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0.729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0.733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0.726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0.729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28%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12.192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12.318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12.314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Arial"/>
                        </a:rPr>
                        <a:t>12.311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0.126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0.122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0.119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12.314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97%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8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b="1" i="0" u="none" strike="noStrike">
                          <a:latin typeface="Times New Roman"/>
                        </a:rPr>
                        <a:t>CUST. DRAWING  NOTES: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Arial"/>
                        </a:rPr>
                        <a:t>NOTE 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4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4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00" b="0" i="0" u="none" strike="noStrike" dirty="0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Run @ Rate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16900" cy="51054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ea typeface="SimSun" pitchFamily="2" charset="-122"/>
              </a:rPr>
              <a:t>The purpose of a </a:t>
            </a:r>
            <a:r>
              <a:rPr lang="en-US" altLang="zh-CN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Run @ Rate</a:t>
            </a:r>
            <a:r>
              <a:rPr lang="en-US" altLang="zh-CN" sz="2000" b="1" dirty="0" smtClean="0">
                <a:ea typeface="SimSun" pitchFamily="2" charset="-122"/>
              </a:rPr>
              <a:t> is to verify the supplier’s manufacturing process is capable of producing components that meet quality requirements, at quoted tooling capacity, for a specified period of time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solidFill>
                  <a:srgbClr val="4514FA"/>
                </a:solidFill>
                <a:ea typeface="SimSun" pitchFamily="2" charset="-122"/>
              </a:rPr>
              <a:t>Verification of the Run @ Rate will be at the Supplier Quality Engineer’s (SQE) discretion.  The supplier will be notified of the need to perform a Run @ Rate as early in the process as possible.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solidFill>
                  <a:schemeClr val="tx1"/>
                </a:solidFill>
                <a:ea typeface="SimSun" pitchFamily="2" charset="-122"/>
              </a:rPr>
              <a:t>The number of components to be produced during the Run @ Rate should be sufficient to demonstrate process capability and will be predetermined by the SQE and the supplier.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solidFill>
                  <a:srgbClr val="4514FA"/>
                </a:solidFill>
                <a:ea typeface="SimSun" pitchFamily="2" charset="-122"/>
              </a:rPr>
              <a:t>Factors such as product complexity, shelf life, storage, cost and single shift vs. multiple shift operations will be taken into consideration</a:t>
            </a:r>
          </a:p>
          <a:p>
            <a:pPr eaLnBrk="1" hangingPunct="1">
              <a:lnSpc>
                <a:spcPct val="100000"/>
              </a:lnSpc>
              <a:buClr>
                <a:srgbClr val="A50021"/>
              </a:buClr>
              <a:buFontTx/>
              <a:buChar char="•"/>
            </a:pPr>
            <a:endParaRPr lang="en-US" altLang="zh-CN" b="1" dirty="0" smtClean="0">
              <a:solidFill>
                <a:srgbClr val="333399"/>
              </a:solidFill>
              <a:ea typeface="SimSun" pitchFamily="2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Dimensional Results--FAIR 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81002" y="2438400"/>
          <a:ext cx="8381997" cy="2580639"/>
        </p:xfrm>
        <a:graphic>
          <a:graphicData uri="http://schemas.openxmlformats.org/drawingml/2006/table">
            <a:tbl>
              <a:tblPr/>
              <a:tblGrid>
                <a:gridCol w="685798"/>
                <a:gridCol w="844025"/>
                <a:gridCol w="384340"/>
                <a:gridCol w="248690"/>
                <a:gridCol w="293906"/>
                <a:gridCol w="412601"/>
                <a:gridCol w="616074"/>
                <a:gridCol w="305212"/>
                <a:gridCol w="95552"/>
                <a:gridCol w="187051"/>
                <a:gridCol w="299559"/>
                <a:gridCol w="666943"/>
                <a:gridCol w="356079"/>
                <a:gridCol w="616074"/>
                <a:gridCol w="271298"/>
                <a:gridCol w="825199"/>
                <a:gridCol w="459702"/>
                <a:gridCol w="276951"/>
                <a:gridCol w="310862"/>
                <a:gridCol w="226081"/>
              </a:tblGrid>
              <a:tr h="37156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latin typeface="Arial"/>
                        </a:rPr>
                        <a:t>FIRST ARTICLE  / FIRST PIECE / INSPECTION REPORT        (FAIR)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63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Customer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Part Description: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64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Supplier         Part No: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Jabil Part No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Dwg. #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CN" altLang="en-US" sz="9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Dwg. Rev Level.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latin typeface="Arial"/>
                        </a:rPr>
                        <a:t>Dwg. Last Revision Date: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64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 No. of Cavities: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zh-CN" altLang="en-US" sz="900" b="0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Blocked Cav. No.: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Requested By: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latin typeface="Arial"/>
                        </a:rPr>
                        <a:t>Date: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zh-CN" altLang="en-US" sz="9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018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Material Type: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Tool  ID  #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9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Inspected By: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latin typeface="Arial"/>
                        </a:rPr>
                        <a:t>Date: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zh-CN" altLang="en-US" sz="9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018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latin typeface="Arial"/>
                        </a:rPr>
                        <a:t>REMARKS: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Program Mngr: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latin typeface="Arial"/>
                        </a:rPr>
                        <a:t>Date: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3176">
                <a:tc gridSpan="18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MEASURING APPARATUS (ABBREVIATION TABLE)</a:t>
                      </a:r>
                      <a:r>
                        <a:rPr lang="en-US" sz="900" b="1" i="0" u="none" strike="noStrike">
                          <a:latin typeface="Arial"/>
                        </a:rPr>
                        <a:t>  CMM = </a:t>
                      </a:r>
                      <a:r>
                        <a:rPr lang="en-US" sz="900" b="0" i="0" u="none" strike="noStrike">
                          <a:latin typeface="Arial"/>
                        </a:rPr>
                        <a:t>COORDINATE MEASURING MACHINE, </a:t>
                      </a:r>
                      <a:r>
                        <a:rPr lang="en-US" sz="900" b="1" i="0" u="none" strike="noStrike">
                          <a:latin typeface="Arial"/>
                        </a:rPr>
                        <a:t> DG</a:t>
                      </a:r>
                      <a:r>
                        <a:rPr lang="en-US" sz="900" b="0" i="0" u="none" strike="noStrike">
                          <a:latin typeface="Arial"/>
                        </a:rPr>
                        <a:t> = DEPTH GAUGE,  </a:t>
                      </a:r>
                      <a:r>
                        <a:rPr lang="en-US" sz="900" b="1" i="0" u="none" strike="noStrike">
                          <a:latin typeface="Arial"/>
                        </a:rPr>
                        <a:t>HG</a:t>
                      </a:r>
                      <a:r>
                        <a:rPr lang="en-US" sz="900" b="0" i="0" u="none" strike="noStrike">
                          <a:latin typeface="Arial"/>
                        </a:rPr>
                        <a:t> = HEIGHT GAUGE,  </a:t>
                      </a:r>
                      <a:r>
                        <a:rPr lang="en-US" sz="900" b="1" i="0" u="none" strike="noStrike">
                          <a:latin typeface="Arial"/>
                        </a:rPr>
                        <a:t>IM</a:t>
                      </a:r>
                      <a:r>
                        <a:rPr lang="en-US" sz="900" b="0" i="0" u="none" strike="noStrike">
                          <a:latin typeface="Arial"/>
                        </a:rPr>
                        <a:t> = INTERNAL MICROMETER, </a:t>
                      </a:r>
                      <a:r>
                        <a:rPr lang="en-US" sz="900" b="1" i="0" u="none" strike="noStrike">
                          <a:latin typeface="Arial"/>
                        </a:rPr>
                        <a:t>COMP</a:t>
                      </a:r>
                      <a:r>
                        <a:rPr lang="en-US" sz="900" b="0" i="0" u="none" strike="noStrike">
                          <a:latin typeface="Arial"/>
                        </a:rPr>
                        <a:t>.Comparator Optico   </a:t>
                      </a:r>
                      <a:r>
                        <a:rPr lang="en-US" sz="900" b="1" i="0" u="none" strike="noStrike">
                          <a:latin typeface="Arial"/>
                        </a:rPr>
                        <a:t>P</a:t>
                      </a:r>
                      <a:r>
                        <a:rPr lang="en-US" sz="900" b="0" i="0" u="none" strike="noStrike">
                          <a:latin typeface="Arial"/>
                        </a:rPr>
                        <a:t>G = PIN GAUGE,  </a:t>
                      </a:r>
                      <a:r>
                        <a:rPr lang="en-US" sz="900" b="1" i="0" u="none" strike="noStrike">
                          <a:latin typeface="Arial"/>
                        </a:rPr>
                        <a:t>M</a:t>
                      </a:r>
                      <a:r>
                        <a:rPr lang="en-US" sz="900" b="0" i="0" u="none" strike="noStrike">
                          <a:latin typeface="Arial"/>
                        </a:rPr>
                        <a:t> = MICROMETER, </a:t>
                      </a:r>
                      <a:r>
                        <a:rPr lang="en-US" sz="900" b="1" i="0" u="none" strike="noStrike">
                          <a:latin typeface="Arial"/>
                        </a:rPr>
                        <a:t>AV</a:t>
                      </a:r>
                      <a:r>
                        <a:rPr lang="en-US" sz="900" b="0" i="0" u="none" strike="noStrike">
                          <a:latin typeface="Arial"/>
                        </a:rPr>
                        <a:t> = Avant  ,  </a:t>
                      </a:r>
                      <a:r>
                        <a:rPr lang="en-US" sz="900" b="1" i="0" u="none" strike="noStrike">
                          <a:latin typeface="Arial"/>
                        </a:rPr>
                        <a:t>CAL</a:t>
                      </a:r>
                      <a:r>
                        <a:rPr lang="en-US" sz="900" b="0" i="0" u="none" strike="noStrike">
                          <a:latin typeface="Arial"/>
                        </a:rPr>
                        <a:t> = CALIPER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pSp>
        <p:nvGrpSpPr>
          <p:cNvPr id="19" name="群組 18"/>
          <p:cNvGrpSpPr/>
          <p:nvPr/>
        </p:nvGrpSpPr>
        <p:grpSpPr>
          <a:xfrm>
            <a:off x="1600200" y="1371600"/>
            <a:ext cx="3429000" cy="2743200"/>
            <a:chOff x="1600200" y="1371600"/>
            <a:chExt cx="3429000" cy="2743200"/>
          </a:xfrm>
        </p:grpSpPr>
        <p:grpSp>
          <p:nvGrpSpPr>
            <p:cNvPr id="6" name="群組 15"/>
            <p:cNvGrpSpPr/>
            <p:nvPr/>
          </p:nvGrpSpPr>
          <p:grpSpPr>
            <a:xfrm>
              <a:off x="2133600" y="1371600"/>
              <a:ext cx="2895600" cy="1600200"/>
              <a:chOff x="2209800" y="1905000"/>
              <a:chExt cx="2895600" cy="1600200"/>
            </a:xfrm>
          </p:grpSpPr>
          <p:grpSp>
            <p:nvGrpSpPr>
              <p:cNvPr id="8" name="群組 9"/>
              <p:cNvGrpSpPr/>
              <p:nvPr/>
            </p:nvGrpSpPr>
            <p:grpSpPr>
              <a:xfrm>
                <a:off x="2209800" y="1905000"/>
                <a:ext cx="2895600" cy="914400"/>
                <a:chOff x="838200" y="1524000"/>
                <a:chExt cx="2895600" cy="914400"/>
              </a:xfrm>
            </p:grpSpPr>
            <p:sp>
              <p:nvSpPr>
                <p:cNvPr id="10" name="AutoShape 50"/>
                <p:cNvSpPr>
                  <a:spLocks noChangeArrowheads="1"/>
                </p:cNvSpPr>
                <p:nvPr/>
              </p:nvSpPr>
              <p:spPr bwMode="auto">
                <a:xfrm>
                  <a:off x="838200" y="1524000"/>
                  <a:ext cx="2895600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Administrative Info.: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Fill in the Customer, Supplier,</a:t>
                  </a:r>
                </a:p>
                <a:p>
                  <a:pPr eaLnBrk="0" hangingPunct="0">
                    <a:defRPr/>
                  </a:pP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Part, Tooling, Material information</a:t>
                  </a:r>
                  <a:endParaRPr lang="en-US" altLang="zh-CN" sz="1200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1" name="AutoShape 51"/>
                <p:cNvSpPr>
                  <a:spLocks noChangeArrowheads="1"/>
                </p:cNvSpPr>
                <p:nvPr/>
              </p:nvSpPr>
              <p:spPr bwMode="auto">
                <a:xfrm>
                  <a:off x="914400" y="1600200"/>
                  <a:ext cx="2743200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 dirty="0">
                    <a:ea typeface="SimSun" pitchFamily="2" charset="-122"/>
                  </a:endParaRPr>
                </a:p>
              </p:txBody>
            </p:sp>
          </p:grpSp>
          <p:sp>
            <p:nvSpPr>
              <p:cNvPr id="9" name="Line 57"/>
              <p:cNvSpPr>
                <a:spLocks noChangeShapeType="1"/>
              </p:cNvSpPr>
              <p:nvPr/>
            </p:nvSpPr>
            <p:spPr bwMode="auto">
              <a:xfrm flipH="1">
                <a:off x="3124200" y="2819400"/>
                <a:ext cx="228600" cy="6858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2" name="Line 57"/>
            <p:cNvSpPr>
              <a:spLocks noChangeShapeType="1"/>
            </p:cNvSpPr>
            <p:nvPr/>
          </p:nvSpPr>
          <p:spPr bwMode="auto">
            <a:xfrm flipH="1">
              <a:off x="1600200" y="2286000"/>
              <a:ext cx="1676400" cy="10668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Line 57"/>
            <p:cNvSpPr>
              <a:spLocks noChangeShapeType="1"/>
            </p:cNvSpPr>
            <p:nvPr/>
          </p:nvSpPr>
          <p:spPr bwMode="auto">
            <a:xfrm>
              <a:off x="3276600" y="2286000"/>
              <a:ext cx="1752600" cy="609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Line 57"/>
            <p:cNvSpPr>
              <a:spLocks noChangeShapeType="1"/>
            </p:cNvSpPr>
            <p:nvPr/>
          </p:nvSpPr>
          <p:spPr bwMode="auto">
            <a:xfrm flipH="1">
              <a:off x="1676400" y="2286000"/>
              <a:ext cx="1600200" cy="14478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 flipH="1">
              <a:off x="1752600" y="2286000"/>
              <a:ext cx="1524000" cy="18288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Line 57"/>
            <p:cNvSpPr>
              <a:spLocks noChangeShapeType="1"/>
            </p:cNvSpPr>
            <p:nvPr/>
          </p:nvSpPr>
          <p:spPr bwMode="auto">
            <a:xfrm>
              <a:off x="3276600" y="2286000"/>
              <a:ext cx="533400" cy="18288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Line 57"/>
            <p:cNvSpPr>
              <a:spLocks noChangeShapeType="1"/>
            </p:cNvSpPr>
            <p:nvPr/>
          </p:nvSpPr>
          <p:spPr bwMode="auto">
            <a:xfrm>
              <a:off x="3276600" y="2286000"/>
              <a:ext cx="1447800" cy="990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Line 57"/>
            <p:cNvSpPr>
              <a:spLocks noChangeShapeType="1"/>
            </p:cNvSpPr>
            <p:nvPr/>
          </p:nvSpPr>
          <p:spPr bwMode="auto">
            <a:xfrm flipH="1">
              <a:off x="3276600" y="2286000"/>
              <a:ext cx="0" cy="990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0" name="群組 19"/>
          <p:cNvGrpSpPr/>
          <p:nvPr/>
        </p:nvGrpSpPr>
        <p:grpSpPr>
          <a:xfrm>
            <a:off x="4572000" y="3581400"/>
            <a:ext cx="3810000" cy="2667000"/>
            <a:chOff x="6934200" y="3657600"/>
            <a:chExt cx="3810000" cy="2667000"/>
          </a:xfrm>
        </p:grpSpPr>
        <p:grpSp>
          <p:nvGrpSpPr>
            <p:cNvPr id="21" name="群組 20"/>
            <p:cNvGrpSpPr/>
            <p:nvPr/>
          </p:nvGrpSpPr>
          <p:grpSpPr>
            <a:xfrm>
              <a:off x="7543800" y="4800600"/>
              <a:ext cx="2590799" cy="1524000"/>
              <a:chOff x="5443877" y="4724400"/>
              <a:chExt cx="2169043" cy="1524000"/>
            </a:xfrm>
          </p:grpSpPr>
          <p:grpSp>
            <p:nvGrpSpPr>
              <p:cNvPr id="23" name="群組 9"/>
              <p:cNvGrpSpPr/>
              <p:nvPr/>
            </p:nvGrpSpPr>
            <p:grpSpPr>
              <a:xfrm>
                <a:off x="5443877" y="5334000"/>
                <a:ext cx="2169043" cy="914400"/>
                <a:chOff x="1786277" y="1828800"/>
                <a:chExt cx="2169043" cy="914400"/>
              </a:xfrm>
            </p:grpSpPr>
            <p:sp>
              <p:nvSpPr>
                <p:cNvPr id="25" name="AutoShape 50"/>
                <p:cNvSpPr>
                  <a:spLocks noChangeArrowheads="1"/>
                </p:cNvSpPr>
                <p:nvPr/>
              </p:nvSpPr>
              <p:spPr bwMode="auto">
                <a:xfrm>
                  <a:off x="1786277" y="1828800"/>
                  <a:ext cx="2169043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u="sng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Requestor/Inspector</a:t>
                  </a:r>
                </a:p>
                <a:p>
                  <a:pPr eaLnBrk="0" hangingPunct="0">
                    <a:defRPr/>
                  </a:pPr>
                  <a:r>
                    <a:rPr lang="en-US" altLang="zh-CN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Fill in the requestor, </a:t>
                  </a:r>
                </a:p>
                <a:p>
                  <a:pPr eaLnBrk="0" hangingPunct="0">
                    <a:defRPr/>
                  </a:pPr>
                  <a:r>
                    <a:rPr lang="en-US" altLang="zh-CN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inspector and approver.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6" name="AutoShape 51"/>
                <p:cNvSpPr>
                  <a:spLocks noChangeArrowheads="1"/>
                </p:cNvSpPr>
                <p:nvPr/>
              </p:nvSpPr>
              <p:spPr bwMode="auto">
                <a:xfrm>
                  <a:off x="1850072" y="1905000"/>
                  <a:ext cx="2041453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24" name="Line 57"/>
              <p:cNvSpPr>
                <a:spLocks noChangeShapeType="1"/>
              </p:cNvSpPr>
              <p:nvPr/>
            </p:nvSpPr>
            <p:spPr bwMode="auto">
              <a:xfrm flipH="1" flipV="1">
                <a:off x="6464594" y="4724400"/>
                <a:ext cx="0" cy="609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6934200" y="3657600"/>
              <a:ext cx="3810000" cy="1143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Dimensional Results--FAIR 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4600" y="1219200"/>
          <a:ext cx="4267200" cy="5111889"/>
        </p:xfrm>
        <a:graphic>
          <a:graphicData uri="http://schemas.openxmlformats.org/drawingml/2006/table">
            <a:tbl>
              <a:tblPr/>
              <a:tblGrid>
                <a:gridCol w="814047"/>
                <a:gridCol w="1014753"/>
                <a:gridCol w="762000"/>
                <a:gridCol w="532719"/>
                <a:gridCol w="411275"/>
                <a:gridCol w="732406"/>
              </a:tblGrid>
              <a:tr h="158906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latin typeface="Arial"/>
                        </a:rPr>
                        <a:t>DRAWING SPECIFICATIONS</a:t>
                      </a:r>
                      <a:endParaRPr lang="en-US" sz="900" b="0" i="0" u="none" strike="noStrike" dirty="0">
                        <a:latin typeface="Arial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Inspection  Method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9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495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 err="1" smtClean="0">
                          <a:latin typeface="Arial"/>
                        </a:rPr>
                        <a:t>Dwg</a:t>
                      </a:r>
                      <a:r>
                        <a:rPr lang="en-US" sz="900" b="0" i="0" u="none" strike="noStrike" dirty="0">
                          <a:latin typeface="Arial"/>
                        </a:rPr>
                        <a:t>. </a:t>
                      </a:r>
                      <a:r>
                        <a:rPr lang="en-US" sz="900" b="0" i="0" u="none" strike="noStrike" dirty="0" err="1">
                          <a:latin typeface="Arial"/>
                        </a:rPr>
                        <a:t>Desig-nator</a:t>
                      </a:r>
                      <a:r>
                        <a:rPr lang="en-US" sz="900" b="0" i="0" u="none" strike="noStrike" dirty="0">
                          <a:latin typeface="Arial"/>
                        </a:rPr>
                        <a:t> No.</a:t>
                      </a: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Dimensions, Notes or Standards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+ Tol.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- Tol.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166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latin typeface="Arial"/>
                        </a:rPr>
                        <a:t>Description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55.98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41.18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53.34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5.21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6.35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Pin gage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31.75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18.54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44.96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16.51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12A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12B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13A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Angle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13B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Angle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14A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14B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Vernier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15A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15B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Times New Roman"/>
                        </a:rPr>
                        <a:t>Distance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Comp.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1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6782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latin typeface="Times New Roman"/>
                        </a:rPr>
                        <a:t>CUST. DRAWING  NOTES: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NOTE 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89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00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grpSp>
        <p:nvGrpSpPr>
          <p:cNvPr id="9" name="群組 8"/>
          <p:cNvGrpSpPr/>
          <p:nvPr/>
        </p:nvGrpSpPr>
        <p:grpSpPr>
          <a:xfrm>
            <a:off x="152401" y="2057400"/>
            <a:ext cx="3200399" cy="3048000"/>
            <a:chOff x="7086601" y="3124200"/>
            <a:chExt cx="3200399" cy="3048000"/>
          </a:xfrm>
        </p:grpSpPr>
        <p:grpSp>
          <p:nvGrpSpPr>
            <p:cNvPr id="10" name="群組 20"/>
            <p:cNvGrpSpPr/>
            <p:nvPr/>
          </p:nvGrpSpPr>
          <p:grpSpPr>
            <a:xfrm>
              <a:off x="7086601" y="3352800"/>
              <a:ext cx="2362197" cy="914400"/>
              <a:chOff x="5061105" y="3276600"/>
              <a:chExt cx="1977655" cy="914400"/>
            </a:xfrm>
          </p:grpSpPr>
          <p:grpSp>
            <p:nvGrpSpPr>
              <p:cNvPr id="12" name="群組 9"/>
              <p:cNvGrpSpPr/>
              <p:nvPr/>
            </p:nvGrpSpPr>
            <p:grpSpPr>
              <a:xfrm>
                <a:off x="5061105" y="3276600"/>
                <a:ext cx="1467293" cy="914400"/>
                <a:chOff x="1403505" y="-228600"/>
                <a:chExt cx="1467293" cy="914400"/>
              </a:xfrm>
            </p:grpSpPr>
            <p:sp>
              <p:nvSpPr>
                <p:cNvPr id="14" name="AutoShape 50"/>
                <p:cNvSpPr>
                  <a:spLocks noChangeArrowheads="1"/>
                </p:cNvSpPr>
                <p:nvPr/>
              </p:nvSpPr>
              <p:spPr bwMode="auto">
                <a:xfrm>
                  <a:off x="1403505" y="-228600"/>
                  <a:ext cx="1467293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Dimension No.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in DWG</a:t>
                  </a:r>
                  <a:r>
                    <a:rPr lang="en-US" altLang="zh-CN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.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" name="AutoShape 51"/>
                <p:cNvSpPr>
                  <a:spLocks noChangeArrowheads="1"/>
                </p:cNvSpPr>
                <p:nvPr/>
              </p:nvSpPr>
              <p:spPr bwMode="auto">
                <a:xfrm>
                  <a:off x="1467299" y="-152400"/>
                  <a:ext cx="1339703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6528397" y="3733800"/>
                <a:ext cx="510363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9448800" y="3124200"/>
              <a:ext cx="838200" cy="3048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152401" y="2057400"/>
            <a:ext cx="4190999" cy="3048000"/>
            <a:chOff x="6934201" y="2057400"/>
            <a:chExt cx="4190999" cy="3048000"/>
          </a:xfrm>
        </p:grpSpPr>
        <p:grpSp>
          <p:nvGrpSpPr>
            <p:cNvPr id="17" name="群組 20"/>
            <p:cNvGrpSpPr/>
            <p:nvPr/>
          </p:nvGrpSpPr>
          <p:grpSpPr>
            <a:xfrm>
              <a:off x="6934201" y="3352800"/>
              <a:ext cx="3200399" cy="914400"/>
              <a:chOff x="4933516" y="3276600"/>
              <a:chExt cx="2679407" cy="914400"/>
            </a:xfrm>
          </p:grpSpPr>
          <p:grpSp>
            <p:nvGrpSpPr>
              <p:cNvPr id="19" name="群組 9"/>
              <p:cNvGrpSpPr/>
              <p:nvPr/>
            </p:nvGrpSpPr>
            <p:grpSpPr>
              <a:xfrm>
                <a:off x="4933516" y="3276600"/>
                <a:ext cx="1467294" cy="914400"/>
                <a:chOff x="1275916" y="-228600"/>
                <a:chExt cx="1467294" cy="914400"/>
              </a:xfrm>
            </p:grpSpPr>
            <p:sp>
              <p:nvSpPr>
                <p:cNvPr id="21" name="AutoShape 50"/>
                <p:cNvSpPr>
                  <a:spLocks noChangeArrowheads="1"/>
                </p:cNvSpPr>
                <p:nvPr/>
              </p:nvSpPr>
              <p:spPr bwMode="auto">
                <a:xfrm>
                  <a:off x="1275916" y="-228600"/>
                  <a:ext cx="1467294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Characteristics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of dimension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2" name="AutoShape 51"/>
                <p:cNvSpPr>
                  <a:spLocks noChangeArrowheads="1"/>
                </p:cNvSpPr>
                <p:nvPr/>
              </p:nvSpPr>
              <p:spPr bwMode="auto">
                <a:xfrm>
                  <a:off x="1339710" y="-152400"/>
                  <a:ext cx="1339704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20" name="Line 57"/>
              <p:cNvSpPr>
                <a:spLocks noChangeShapeType="1"/>
              </p:cNvSpPr>
              <p:nvPr/>
            </p:nvSpPr>
            <p:spPr bwMode="auto">
              <a:xfrm flipV="1">
                <a:off x="6400810" y="3733800"/>
                <a:ext cx="1212113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10134600" y="2057400"/>
              <a:ext cx="990600" cy="3048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23" name="群組 22"/>
          <p:cNvGrpSpPr/>
          <p:nvPr/>
        </p:nvGrpSpPr>
        <p:grpSpPr>
          <a:xfrm>
            <a:off x="152399" y="2057400"/>
            <a:ext cx="4953001" cy="3276600"/>
            <a:chOff x="6934200" y="990600"/>
            <a:chExt cx="4953001" cy="3276600"/>
          </a:xfrm>
        </p:grpSpPr>
        <p:grpSp>
          <p:nvGrpSpPr>
            <p:cNvPr id="24" name="群組 20"/>
            <p:cNvGrpSpPr/>
            <p:nvPr/>
          </p:nvGrpSpPr>
          <p:grpSpPr>
            <a:xfrm>
              <a:off x="6934200" y="3352800"/>
              <a:ext cx="4190998" cy="914400"/>
              <a:chOff x="4933516" y="3276600"/>
              <a:chExt cx="3508747" cy="914400"/>
            </a:xfrm>
          </p:grpSpPr>
          <p:grpSp>
            <p:nvGrpSpPr>
              <p:cNvPr id="26" name="群組 9"/>
              <p:cNvGrpSpPr/>
              <p:nvPr/>
            </p:nvGrpSpPr>
            <p:grpSpPr>
              <a:xfrm>
                <a:off x="4933516" y="3276600"/>
                <a:ext cx="1467294" cy="914400"/>
                <a:chOff x="1275916" y="-228600"/>
                <a:chExt cx="1467294" cy="914400"/>
              </a:xfrm>
            </p:grpSpPr>
            <p:sp>
              <p:nvSpPr>
                <p:cNvPr id="28" name="AutoShape 50"/>
                <p:cNvSpPr>
                  <a:spLocks noChangeArrowheads="1"/>
                </p:cNvSpPr>
                <p:nvPr/>
              </p:nvSpPr>
              <p:spPr bwMode="auto">
                <a:xfrm>
                  <a:off x="1275916" y="-228600"/>
                  <a:ext cx="1467294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Dimension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Nominal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9" name="AutoShape 51"/>
                <p:cNvSpPr>
                  <a:spLocks noChangeArrowheads="1"/>
                </p:cNvSpPr>
                <p:nvPr/>
              </p:nvSpPr>
              <p:spPr bwMode="auto">
                <a:xfrm>
                  <a:off x="1339710" y="-152400"/>
                  <a:ext cx="1339704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 flipV="1">
                <a:off x="6400809" y="3733800"/>
                <a:ext cx="2041454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11125201" y="990600"/>
              <a:ext cx="762000" cy="3048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30" name="群組 29"/>
          <p:cNvGrpSpPr/>
          <p:nvPr/>
        </p:nvGrpSpPr>
        <p:grpSpPr>
          <a:xfrm>
            <a:off x="5105400" y="2057400"/>
            <a:ext cx="3886198" cy="3048000"/>
            <a:chOff x="6172201" y="838200"/>
            <a:chExt cx="3886198" cy="3048000"/>
          </a:xfrm>
        </p:grpSpPr>
        <p:grpSp>
          <p:nvGrpSpPr>
            <p:cNvPr id="31" name="群組 20"/>
            <p:cNvGrpSpPr/>
            <p:nvPr/>
          </p:nvGrpSpPr>
          <p:grpSpPr>
            <a:xfrm>
              <a:off x="7086602" y="1066800"/>
              <a:ext cx="2971797" cy="914400"/>
              <a:chOff x="5061110" y="990600"/>
              <a:chExt cx="2488020" cy="914400"/>
            </a:xfrm>
          </p:grpSpPr>
          <p:grpSp>
            <p:nvGrpSpPr>
              <p:cNvPr id="33" name="群組 9"/>
              <p:cNvGrpSpPr/>
              <p:nvPr/>
            </p:nvGrpSpPr>
            <p:grpSpPr>
              <a:xfrm>
                <a:off x="6081836" y="990600"/>
                <a:ext cx="1467294" cy="914400"/>
                <a:chOff x="2424236" y="-2514600"/>
                <a:chExt cx="1467294" cy="914400"/>
              </a:xfrm>
            </p:grpSpPr>
            <p:sp>
              <p:nvSpPr>
                <p:cNvPr id="35" name="AutoShape 50"/>
                <p:cNvSpPr>
                  <a:spLocks noChangeArrowheads="1"/>
                </p:cNvSpPr>
                <p:nvPr/>
              </p:nvSpPr>
              <p:spPr bwMode="auto">
                <a:xfrm>
                  <a:off x="2424236" y="-2514600"/>
                  <a:ext cx="1467294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Dimension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Tolerance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36" name="AutoShape 51"/>
                <p:cNvSpPr>
                  <a:spLocks noChangeArrowheads="1"/>
                </p:cNvSpPr>
                <p:nvPr/>
              </p:nvSpPr>
              <p:spPr bwMode="auto">
                <a:xfrm>
                  <a:off x="2488030" y="-2438400"/>
                  <a:ext cx="1339704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34" name="Line 57"/>
              <p:cNvSpPr>
                <a:spLocks noChangeShapeType="1"/>
              </p:cNvSpPr>
              <p:nvPr/>
            </p:nvSpPr>
            <p:spPr bwMode="auto">
              <a:xfrm flipH="1">
                <a:off x="5061110" y="1447800"/>
                <a:ext cx="1020727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6172201" y="838200"/>
              <a:ext cx="914400" cy="3048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37" name="群組 36"/>
          <p:cNvGrpSpPr/>
          <p:nvPr/>
        </p:nvGrpSpPr>
        <p:grpSpPr>
          <a:xfrm>
            <a:off x="6019802" y="2057400"/>
            <a:ext cx="2971796" cy="3048000"/>
            <a:chOff x="6172201" y="838200"/>
            <a:chExt cx="2971796" cy="3048000"/>
          </a:xfrm>
        </p:grpSpPr>
        <p:grpSp>
          <p:nvGrpSpPr>
            <p:cNvPr id="38" name="群組 20"/>
            <p:cNvGrpSpPr/>
            <p:nvPr/>
          </p:nvGrpSpPr>
          <p:grpSpPr>
            <a:xfrm>
              <a:off x="6934200" y="2133600"/>
              <a:ext cx="2209797" cy="914400"/>
              <a:chOff x="4933523" y="2057400"/>
              <a:chExt cx="1850067" cy="914400"/>
            </a:xfrm>
          </p:grpSpPr>
          <p:grpSp>
            <p:nvGrpSpPr>
              <p:cNvPr id="40" name="群組 9"/>
              <p:cNvGrpSpPr/>
              <p:nvPr/>
            </p:nvGrpSpPr>
            <p:grpSpPr>
              <a:xfrm>
                <a:off x="5316295" y="2057400"/>
                <a:ext cx="1467295" cy="914400"/>
                <a:chOff x="1658695" y="-1447800"/>
                <a:chExt cx="1467295" cy="914400"/>
              </a:xfrm>
            </p:grpSpPr>
            <p:sp>
              <p:nvSpPr>
                <p:cNvPr id="42" name="AutoShape 50"/>
                <p:cNvSpPr>
                  <a:spLocks noChangeArrowheads="1"/>
                </p:cNvSpPr>
                <p:nvPr/>
              </p:nvSpPr>
              <p:spPr bwMode="auto">
                <a:xfrm>
                  <a:off x="1658695" y="-1447800"/>
                  <a:ext cx="1467295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Measurement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device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43" name="AutoShape 51"/>
                <p:cNvSpPr>
                  <a:spLocks noChangeArrowheads="1"/>
                </p:cNvSpPr>
                <p:nvPr/>
              </p:nvSpPr>
              <p:spPr bwMode="auto">
                <a:xfrm>
                  <a:off x="1722489" y="-1371600"/>
                  <a:ext cx="1339705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41" name="Line 57"/>
              <p:cNvSpPr>
                <a:spLocks noChangeShapeType="1"/>
              </p:cNvSpPr>
              <p:nvPr/>
            </p:nvSpPr>
            <p:spPr bwMode="auto">
              <a:xfrm flipH="1">
                <a:off x="4933523" y="2514600"/>
                <a:ext cx="382773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9" name="Rectangle 8"/>
            <p:cNvSpPr>
              <a:spLocks noChangeArrowheads="1"/>
            </p:cNvSpPr>
            <p:nvPr/>
          </p:nvSpPr>
          <p:spPr bwMode="auto">
            <a:xfrm>
              <a:off x="6172201" y="838200"/>
              <a:ext cx="761998" cy="3048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44" name="群組 43"/>
          <p:cNvGrpSpPr/>
          <p:nvPr/>
        </p:nvGrpSpPr>
        <p:grpSpPr>
          <a:xfrm>
            <a:off x="5105401" y="5410200"/>
            <a:ext cx="3886201" cy="914400"/>
            <a:chOff x="6172202" y="1828800"/>
            <a:chExt cx="2914650" cy="914400"/>
          </a:xfrm>
        </p:grpSpPr>
        <p:grpSp>
          <p:nvGrpSpPr>
            <p:cNvPr id="45" name="群組 20"/>
            <p:cNvGrpSpPr/>
            <p:nvPr/>
          </p:nvGrpSpPr>
          <p:grpSpPr>
            <a:xfrm>
              <a:off x="7429505" y="1828800"/>
              <a:ext cx="1657347" cy="914400"/>
              <a:chOff x="5348193" y="1752600"/>
              <a:chExt cx="1387548" cy="914400"/>
            </a:xfrm>
          </p:grpSpPr>
          <p:grpSp>
            <p:nvGrpSpPr>
              <p:cNvPr id="47" name="群組 9"/>
              <p:cNvGrpSpPr/>
              <p:nvPr/>
            </p:nvGrpSpPr>
            <p:grpSpPr>
              <a:xfrm>
                <a:off x="5651220" y="1752600"/>
                <a:ext cx="1084521" cy="914400"/>
                <a:chOff x="1993620" y="-1752600"/>
                <a:chExt cx="1084521" cy="914400"/>
              </a:xfrm>
            </p:grpSpPr>
            <p:sp>
              <p:nvSpPr>
                <p:cNvPr id="49" name="AutoShape 50"/>
                <p:cNvSpPr>
                  <a:spLocks noChangeArrowheads="1"/>
                </p:cNvSpPr>
                <p:nvPr/>
              </p:nvSpPr>
              <p:spPr bwMode="auto">
                <a:xfrm>
                  <a:off x="1993620" y="-1752600"/>
                  <a:ext cx="1084521" cy="914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Notes in DWG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Conformance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review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50" name="AutoShape 51"/>
                <p:cNvSpPr>
                  <a:spLocks noChangeArrowheads="1"/>
                </p:cNvSpPr>
                <p:nvPr/>
              </p:nvSpPr>
              <p:spPr bwMode="auto">
                <a:xfrm>
                  <a:off x="2057415" y="-1676400"/>
                  <a:ext cx="972880" cy="762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48" name="Line 57"/>
              <p:cNvSpPr>
                <a:spLocks noChangeShapeType="1"/>
              </p:cNvSpPr>
              <p:nvPr/>
            </p:nvSpPr>
            <p:spPr bwMode="auto">
              <a:xfrm flipH="1">
                <a:off x="5348193" y="2209800"/>
                <a:ext cx="334926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6" name="Rectangle 8"/>
            <p:cNvSpPr>
              <a:spLocks noChangeArrowheads="1"/>
            </p:cNvSpPr>
            <p:nvPr/>
          </p:nvSpPr>
          <p:spPr bwMode="auto">
            <a:xfrm>
              <a:off x="6172202" y="1981200"/>
              <a:ext cx="1257300" cy="762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Dimensional Results--FAIR 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438400" y="1215552"/>
          <a:ext cx="5939077" cy="5020166"/>
        </p:xfrm>
        <a:graphic>
          <a:graphicData uri="http://schemas.openxmlformats.org/drawingml/2006/table">
            <a:tbl>
              <a:tblPr/>
              <a:tblGrid>
                <a:gridCol w="355554"/>
                <a:gridCol w="362138"/>
                <a:gridCol w="355554"/>
                <a:gridCol w="388477"/>
                <a:gridCol w="388477"/>
                <a:gridCol w="414814"/>
                <a:gridCol w="316049"/>
                <a:gridCol w="401645"/>
                <a:gridCol w="316049"/>
                <a:gridCol w="263374"/>
                <a:gridCol w="533332"/>
                <a:gridCol w="322632"/>
                <a:gridCol w="362138"/>
                <a:gridCol w="263374"/>
                <a:gridCol w="368722"/>
                <a:gridCol w="263374"/>
                <a:gridCol w="263374"/>
              </a:tblGrid>
              <a:tr h="240192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latin typeface="Arial"/>
                        </a:rPr>
                        <a:t>INSPECTION RESULTS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latin typeface="Arial"/>
                        </a:rPr>
                        <a:t>INSPECTION ANALYSIS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272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Cavity #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Deviation from Nominal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% Tolerance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92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Sample 1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Sample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Sample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latin typeface="Arial"/>
                        </a:rPr>
                        <a:t>Sample for Comparisson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Sample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Sample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Sample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800" b="1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latin typeface="Arial"/>
                        </a:rPr>
                        <a:t>Sample for Comparisson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Mean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Upper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Lower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High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Low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56.00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55.99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55.98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55.98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55.98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55.663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754%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41.00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41.14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41.15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41.097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138%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12.72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12.74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12.74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12.732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53.34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53.35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53.34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53.345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5.144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62%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6.28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6.28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6.28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6.280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54%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12.55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12.54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12.56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12.550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53%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31.76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31.76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31.761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11%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18.58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18.58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18.64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18.602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75%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72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44.90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44.88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44.89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-0.071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44.889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16.40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16.40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16.41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-0.100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16.403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85%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5.00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7.82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7.83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-2.800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6.883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10%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933%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Reject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7.83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7.83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7.83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7.830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10%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3.000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3.000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2.23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2.22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2.22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2.223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10%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2.25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2.26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2.26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2.257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20%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1.05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1.050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20%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Arial"/>
                        </a:rPr>
                        <a:t>1.03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1.037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17%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latin typeface="Times New Roman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pSp>
        <p:nvGrpSpPr>
          <p:cNvPr id="4" name="群組 3"/>
          <p:cNvGrpSpPr/>
          <p:nvPr/>
        </p:nvGrpSpPr>
        <p:grpSpPr>
          <a:xfrm>
            <a:off x="152400" y="2286000"/>
            <a:ext cx="3352800" cy="3962400"/>
            <a:chOff x="7086600" y="3352800"/>
            <a:chExt cx="3352800" cy="3962400"/>
          </a:xfrm>
        </p:grpSpPr>
        <p:grpSp>
          <p:nvGrpSpPr>
            <p:cNvPr id="5" name="群組 20"/>
            <p:cNvGrpSpPr/>
            <p:nvPr/>
          </p:nvGrpSpPr>
          <p:grpSpPr>
            <a:xfrm>
              <a:off x="7086600" y="3352800"/>
              <a:ext cx="2286000" cy="1295400"/>
              <a:chOff x="5061104" y="3276600"/>
              <a:chExt cx="1913862" cy="1295400"/>
            </a:xfrm>
          </p:grpSpPr>
          <p:grpSp>
            <p:nvGrpSpPr>
              <p:cNvPr id="7" name="群組 9"/>
              <p:cNvGrpSpPr/>
              <p:nvPr/>
            </p:nvGrpSpPr>
            <p:grpSpPr>
              <a:xfrm>
                <a:off x="5061104" y="3276600"/>
                <a:ext cx="1467292" cy="1295400"/>
                <a:chOff x="1403504" y="-228600"/>
                <a:chExt cx="1467292" cy="1295400"/>
              </a:xfrm>
            </p:grpSpPr>
            <p:sp>
              <p:nvSpPr>
                <p:cNvPr id="9" name="AutoShape 50"/>
                <p:cNvSpPr>
                  <a:spLocks noChangeArrowheads="1"/>
                </p:cNvSpPr>
                <p:nvPr/>
              </p:nvSpPr>
              <p:spPr bwMode="auto">
                <a:xfrm>
                  <a:off x="1403504" y="-228600"/>
                  <a:ext cx="1467292" cy="1295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Dimension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measurement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result.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3 samples for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Each cavity.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" name="AutoShape 51"/>
                <p:cNvSpPr>
                  <a:spLocks noChangeArrowheads="1"/>
                </p:cNvSpPr>
                <p:nvPr/>
              </p:nvSpPr>
              <p:spPr bwMode="auto">
                <a:xfrm>
                  <a:off x="1467298" y="-152400"/>
                  <a:ext cx="1339702" cy="1143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8" name="Line 57"/>
              <p:cNvSpPr>
                <a:spLocks noChangeShapeType="1"/>
              </p:cNvSpPr>
              <p:nvPr/>
            </p:nvSpPr>
            <p:spPr bwMode="auto">
              <a:xfrm flipV="1">
                <a:off x="6528397" y="3733800"/>
                <a:ext cx="446569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9372600" y="3352800"/>
              <a:ext cx="1066800" cy="39624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152401" y="2286000"/>
            <a:ext cx="5638799" cy="3962400"/>
            <a:chOff x="7086601" y="1905000"/>
            <a:chExt cx="5638799" cy="3962400"/>
          </a:xfrm>
        </p:grpSpPr>
        <p:grpSp>
          <p:nvGrpSpPr>
            <p:cNvPr id="12" name="群組 20"/>
            <p:cNvGrpSpPr/>
            <p:nvPr/>
          </p:nvGrpSpPr>
          <p:grpSpPr>
            <a:xfrm>
              <a:off x="7086601" y="3352800"/>
              <a:ext cx="4571999" cy="1295400"/>
              <a:chOff x="5061104" y="3276600"/>
              <a:chExt cx="3827723" cy="1295400"/>
            </a:xfrm>
          </p:grpSpPr>
          <p:grpSp>
            <p:nvGrpSpPr>
              <p:cNvPr id="14" name="群組 9"/>
              <p:cNvGrpSpPr/>
              <p:nvPr/>
            </p:nvGrpSpPr>
            <p:grpSpPr>
              <a:xfrm>
                <a:off x="5061104" y="3276600"/>
                <a:ext cx="1531090" cy="1295400"/>
                <a:chOff x="1403504" y="-228600"/>
                <a:chExt cx="1531090" cy="1295400"/>
              </a:xfrm>
            </p:grpSpPr>
            <p:sp>
              <p:nvSpPr>
                <p:cNvPr id="16" name="AutoShape 50"/>
                <p:cNvSpPr>
                  <a:spLocks noChangeArrowheads="1"/>
                </p:cNvSpPr>
                <p:nvPr/>
              </p:nvSpPr>
              <p:spPr bwMode="auto">
                <a:xfrm>
                  <a:off x="1403504" y="-228600"/>
                  <a:ext cx="1531090" cy="1295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Dimension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measurement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result deviation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from Nominal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" name="AutoShape 51"/>
                <p:cNvSpPr>
                  <a:spLocks noChangeArrowheads="1"/>
                </p:cNvSpPr>
                <p:nvPr/>
              </p:nvSpPr>
              <p:spPr bwMode="auto">
                <a:xfrm>
                  <a:off x="1467298" y="-152400"/>
                  <a:ext cx="1403501" cy="1143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15" name="Line 57"/>
              <p:cNvSpPr>
                <a:spLocks noChangeShapeType="1"/>
              </p:cNvSpPr>
              <p:nvPr/>
            </p:nvSpPr>
            <p:spPr bwMode="auto">
              <a:xfrm flipV="1">
                <a:off x="6592193" y="3962400"/>
                <a:ext cx="2296634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11658600" y="1905000"/>
              <a:ext cx="1066800" cy="39624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4648201" y="2286000"/>
            <a:ext cx="3200399" cy="3962400"/>
            <a:chOff x="9067802" y="1905000"/>
            <a:chExt cx="3200399" cy="3962400"/>
          </a:xfrm>
        </p:grpSpPr>
        <p:grpSp>
          <p:nvGrpSpPr>
            <p:cNvPr id="19" name="群組 20"/>
            <p:cNvGrpSpPr/>
            <p:nvPr/>
          </p:nvGrpSpPr>
          <p:grpSpPr>
            <a:xfrm>
              <a:off x="9067802" y="1905000"/>
              <a:ext cx="2590800" cy="990600"/>
              <a:chOff x="6719783" y="1828800"/>
              <a:chExt cx="2169043" cy="990600"/>
            </a:xfrm>
          </p:grpSpPr>
          <p:grpSp>
            <p:nvGrpSpPr>
              <p:cNvPr id="21" name="群組 9"/>
              <p:cNvGrpSpPr/>
              <p:nvPr/>
            </p:nvGrpSpPr>
            <p:grpSpPr>
              <a:xfrm>
                <a:off x="6719783" y="1828800"/>
                <a:ext cx="1531090" cy="990600"/>
                <a:chOff x="3062183" y="-1676400"/>
                <a:chExt cx="1531090" cy="990600"/>
              </a:xfrm>
            </p:grpSpPr>
            <p:sp>
              <p:nvSpPr>
                <p:cNvPr id="23" name="AutoShape 50"/>
                <p:cNvSpPr>
                  <a:spLocks noChangeArrowheads="1"/>
                </p:cNvSpPr>
                <p:nvPr/>
              </p:nvSpPr>
              <p:spPr bwMode="auto">
                <a:xfrm>
                  <a:off x="3062183" y="-1676400"/>
                  <a:ext cx="1531090" cy="9906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Deviation % of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the tolerance.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4" name="AutoShape 51"/>
                <p:cNvSpPr>
                  <a:spLocks noChangeArrowheads="1"/>
                </p:cNvSpPr>
                <p:nvPr/>
              </p:nvSpPr>
              <p:spPr bwMode="auto">
                <a:xfrm>
                  <a:off x="3125979" y="-1600200"/>
                  <a:ext cx="1403501" cy="8382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22" name="Line 57"/>
              <p:cNvSpPr>
                <a:spLocks noChangeShapeType="1"/>
              </p:cNvSpPr>
              <p:nvPr/>
            </p:nvSpPr>
            <p:spPr bwMode="auto">
              <a:xfrm flipV="1">
                <a:off x="8250871" y="2362200"/>
                <a:ext cx="637955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11658600" y="1905000"/>
              <a:ext cx="609601" cy="39624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25" name="群組 24"/>
          <p:cNvGrpSpPr/>
          <p:nvPr/>
        </p:nvGrpSpPr>
        <p:grpSpPr>
          <a:xfrm>
            <a:off x="4648191" y="2286000"/>
            <a:ext cx="3810009" cy="3962400"/>
            <a:chOff x="8458192" y="1905000"/>
            <a:chExt cx="3810009" cy="3962400"/>
          </a:xfrm>
        </p:grpSpPr>
        <p:grpSp>
          <p:nvGrpSpPr>
            <p:cNvPr id="26" name="群組 20"/>
            <p:cNvGrpSpPr/>
            <p:nvPr/>
          </p:nvGrpSpPr>
          <p:grpSpPr>
            <a:xfrm>
              <a:off x="8458192" y="3200400"/>
              <a:ext cx="2590808" cy="2057400"/>
              <a:chOff x="6209418" y="3124200"/>
              <a:chExt cx="2169051" cy="2057400"/>
            </a:xfrm>
          </p:grpSpPr>
          <p:grpSp>
            <p:nvGrpSpPr>
              <p:cNvPr id="28" name="群組 9"/>
              <p:cNvGrpSpPr/>
              <p:nvPr/>
            </p:nvGrpSpPr>
            <p:grpSpPr>
              <a:xfrm>
                <a:off x="6209418" y="3124200"/>
                <a:ext cx="1658680" cy="2057400"/>
                <a:chOff x="2551818" y="-381000"/>
                <a:chExt cx="1658680" cy="2057400"/>
              </a:xfrm>
            </p:grpSpPr>
            <p:sp>
              <p:nvSpPr>
                <p:cNvPr id="30" name="AutoShape 50"/>
                <p:cNvSpPr>
                  <a:spLocks noChangeArrowheads="1"/>
                </p:cNvSpPr>
                <p:nvPr/>
              </p:nvSpPr>
              <p:spPr bwMode="auto">
                <a:xfrm>
                  <a:off x="2551818" y="-381000"/>
                  <a:ext cx="1658680" cy="20574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“Reject” if out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of tolerance.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If result shows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“Reject”, then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Deviation-action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need to be filled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in FAIR Deviation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  <a:ea typeface="SimSun" pitchFamily="2" charset="-122"/>
                    </a:rPr>
                    <a:t>Report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31" name="AutoShape 51"/>
                <p:cNvSpPr>
                  <a:spLocks noChangeArrowheads="1"/>
                </p:cNvSpPr>
                <p:nvPr/>
              </p:nvSpPr>
              <p:spPr bwMode="auto">
                <a:xfrm>
                  <a:off x="2615614" y="-304800"/>
                  <a:ext cx="1531088" cy="19050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29" name="Line 57"/>
              <p:cNvSpPr>
                <a:spLocks noChangeShapeType="1"/>
              </p:cNvSpPr>
              <p:nvPr/>
            </p:nvSpPr>
            <p:spPr bwMode="auto">
              <a:xfrm flipV="1">
                <a:off x="7868106" y="4191000"/>
                <a:ext cx="510363" cy="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11658600" y="1905000"/>
              <a:ext cx="609601" cy="39624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600200" y="2590800"/>
            <a:ext cx="5943600" cy="1828800"/>
            <a:chOff x="960" y="1872"/>
            <a:chExt cx="3744" cy="1152"/>
          </a:xfrm>
          <a:solidFill>
            <a:schemeClr val="accent1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960" y="1872"/>
              <a:ext cx="3734" cy="1152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968" y="1968"/>
              <a:ext cx="3736" cy="9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RECORDS OF MATERIAL / PERFORMANCE TEST RESULTS 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Material / Performance Test Results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16900" cy="51054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Verdana" pitchFamily="34" charset="0"/>
              <a:buNone/>
              <a:defRPr/>
            </a:pPr>
            <a:r>
              <a:rPr lang="en-US" sz="20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Material Test Results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2000" b="1" dirty="0" smtClean="0"/>
              <a:t>The supplier shall perform tests for all parts and product materials when </a:t>
            </a:r>
            <a:r>
              <a:rPr lang="en-US" sz="2000" b="1" i="1" dirty="0" smtClean="0"/>
              <a:t>chemical, physical, or metallurgical</a:t>
            </a:r>
            <a:r>
              <a:rPr lang="en-US" sz="2000" b="1" dirty="0" smtClean="0"/>
              <a:t> requirements are specified by the design record or Control Plan</a:t>
            </a:r>
          </a:p>
          <a:p>
            <a:pPr marL="540000" lvl="2"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§"/>
              <a:defRPr/>
            </a:pPr>
            <a:r>
              <a:rPr lang="en-US" sz="1600" b="1" dirty="0" smtClean="0"/>
              <a:t>For products with Jabil-developed material specifications and/or an Jabil-approved supplier list, the supplier shall procure materials and/or services from suppliers on that list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sz="20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Performance Test Results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The supplier shall perform tests for all parts or product materials when </a:t>
            </a:r>
            <a:r>
              <a:rPr lang="en-US" sz="2000" b="1" i="1" dirty="0" smtClean="0">
                <a:solidFill>
                  <a:schemeClr val="tx1"/>
                </a:solidFill>
              </a:rPr>
              <a:t>performance or functional</a:t>
            </a:r>
            <a:r>
              <a:rPr lang="en-US" sz="2000" b="1" dirty="0" smtClean="0">
                <a:solidFill>
                  <a:schemeClr val="tx1"/>
                </a:solidFill>
              </a:rPr>
              <a:t> requirements are specified by the design record or Control Plan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371600" y="2743200"/>
            <a:ext cx="6324600" cy="952500"/>
            <a:chOff x="1152" y="1728"/>
            <a:chExt cx="3744" cy="600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152" y="1728"/>
              <a:ext cx="3734" cy="6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1160" y="1843"/>
              <a:ext cx="3736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81000" indent="-381000" algn="ctr" eaLnBrk="1" hangingPunct="1">
                <a:lnSpc>
                  <a:spcPct val="90000"/>
                </a:lnSpc>
                <a:spcAft>
                  <a:spcPts val="300"/>
                </a:spcAft>
                <a:buClr>
                  <a:srgbClr val="A50021"/>
                </a:buClr>
              </a:pPr>
              <a:r>
                <a:rPr lang="en-US" altLang="zh-CN" sz="3200" b="1" dirty="0" smtClean="0">
                  <a:solidFill>
                    <a:schemeClr val="bg1"/>
                  </a:solidFill>
                  <a:ea typeface="SimSun" pitchFamily="2" charset="-122"/>
                </a:rPr>
                <a:t>Process Capability Studies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045075" y="4759404"/>
            <a:ext cx="3946525" cy="110799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eaLnBrk="0" hangingPunct="0"/>
            <a:r>
              <a:rPr lang="en-US" altLang="zh-CN" sz="1800" b="1" u="sng" dirty="0">
                <a:solidFill>
                  <a:srgbClr val="4514FA"/>
                </a:solidFill>
                <a:latin typeface="Verdana" pitchFamily="34" charset="0"/>
                <a:ea typeface="宋体" charset="-122"/>
              </a:rPr>
              <a:t>When to Use It</a:t>
            </a:r>
          </a:p>
          <a:p>
            <a:pPr marL="171450" indent="-171450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1. To establish baseline capability. </a:t>
            </a:r>
          </a:p>
          <a:p>
            <a:pPr marL="171450" indent="-171450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2. To validate process improvements.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029200" y="1416129"/>
            <a:ext cx="3946525" cy="135421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 eaLnBrk="0" hangingPunct="0"/>
            <a:r>
              <a:rPr lang="en-US" altLang="zh-CN" sz="1800" b="1" u="sng" dirty="0">
                <a:solidFill>
                  <a:srgbClr val="4514FA"/>
                </a:solidFill>
                <a:latin typeface="Verdana" pitchFamily="34" charset="0"/>
                <a:ea typeface="宋体" charset="-122"/>
              </a:rPr>
              <a:t>What is It?</a:t>
            </a:r>
          </a:p>
          <a:p>
            <a:pPr marL="171450" indent="-171450" eaLnBrk="0" hangingPunct="0">
              <a:buClr>
                <a:schemeClr val="accent2"/>
              </a:buClr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A set of tools used to understand </a:t>
            </a:r>
          </a:p>
          <a:p>
            <a:pPr marL="171450" indent="-171450" eaLnBrk="0" hangingPunct="0">
              <a:buClr>
                <a:schemeClr val="accent2"/>
              </a:buClr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process capability.</a:t>
            </a:r>
          </a:p>
          <a:p>
            <a:pPr marL="171450" indent="-171450" eaLnBrk="0" hangingPunct="0"/>
            <a:endParaRPr lang="en-US" altLang="zh-CN" sz="1600" dirty="0">
              <a:latin typeface="Verdana" pitchFamily="34" charset="0"/>
              <a:ea typeface="宋体" charset="-122"/>
            </a:endParaRPr>
          </a:p>
          <a:p>
            <a:pPr marL="171450" indent="-171450" eaLnBrk="0" hangingPunct="0"/>
            <a:endParaRPr lang="en-US" altLang="zh-CN" sz="1600" dirty="0">
              <a:latin typeface="Verdana" pitchFamily="34" charset="0"/>
              <a:ea typeface="宋体" charset="-122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999038" y="2811541"/>
            <a:ext cx="4149725" cy="2047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To evaluate the performance of </a:t>
            </a:r>
            <a:br>
              <a:rPr lang="en-US" altLang="zh-CN" sz="1600" dirty="0">
                <a:latin typeface="Verdana" pitchFamily="34" charset="0"/>
                <a:ea typeface="宋体" charset="-122"/>
              </a:rPr>
            </a:br>
            <a:r>
              <a:rPr lang="en-US" altLang="zh-CN" sz="1600" dirty="0">
                <a:latin typeface="Verdana" pitchFamily="34" charset="0"/>
                <a:ea typeface="宋体" charset="-122"/>
              </a:rPr>
              <a:t>your process as compared to specification limits.</a:t>
            </a:r>
          </a:p>
          <a:p>
            <a:pPr marL="171450" indent="-171450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To determine if the production process is likely to produce product that will meet customer requirements</a:t>
            </a:r>
          </a:p>
          <a:p>
            <a:pPr marL="171450" indent="-171450" eaLnBrk="0" hangingPunct="0">
              <a:buClr>
                <a:schemeClr val="accent2"/>
              </a:buClr>
              <a:buFontTx/>
              <a:buChar char="•"/>
            </a:pPr>
            <a:endParaRPr lang="en-US" altLang="zh-CN" sz="1600" dirty="0">
              <a:latin typeface="Verdana" pitchFamily="34" charset="0"/>
              <a:ea typeface="宋体" charset="-122"/>
            </a:endParaRPr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469900" y="1066800"/>
          <a:ext cx="3767138" cy="2509838"/>
        </p:xfrm>
        <a:graphic>
          <a:graphicData uri="http://schemas.openxmlformats.org/presentationml/2006/ole">
            <p:oleObj spid="_x0000_s230401" name="Graph" r:id="rId4" imgW="5486400" imgH="3657600" progId="">
              <p:embed/>
            </p:oleObj>
          </a:graphicData>
        </a:graphic>
      </p:graphicFrame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469900" y="3713163"/>
          <a:ext cx="3787775" cy="2524125"/>
        </p:xfrm>
        <a:graphic>
          <a:graphicData uri="http://schemas.openxmlformats.org/presentationml/2006/ole">
            <p:oleObj spid="_x0000_s230402" name="Graph" r:id="rId5" imgW="5486400" imgH="3657600" progId="">
              <p:embed/>
            </p:oleObj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019838" y="2514600"/>
            <a:ext cx="290496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tx1"/>
              </a:buClr>
            </a:pPr>
            <a:r>
              <a:rPr lang="en-US" altLang="zh-CN" sz="1800" b="1" u="sng" dirty="0">
                <a:solidFill>
                  <a:srgbClr val="4514FA"/>
                </a:solidFill>
                <a:latin typeface="Verdana" pitchFamily="34" charset="0"/>
                <a:ea typeface="宋体" charset="-122"/>
              </a:rPr>
              <a:t>Objective or Purpose</a:t>
            </a:r>
            <a:endParaRPr lang="en-US" altLang="zh-CN" sz="1800" u="sng" dirty="0">
              <a:solidFill>
                <a:srgbClr val="4514FA"/>
              </a:solidFill>
              <a:latin typeface="Verdana" pitchFamily="34" charset="0"/>
              <a:ea typeface="宋体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Steps for 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984250" y="1295400"/>
            <a:ext cx="1135063" cy="833438"/>
            <a:chOff x="53" y="1152"/>
            <a:chExt cx="715" cy="525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gray">
            <a:xfrm>
              <a:off x="53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192" y="1296"/>
              <a:ext cx="575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latin typeface="Verdana" pitchFamily="34" charset="0"/>
                  <a:ea typeface="宋体" charset="-122"/>
                </a:rPr>
                <a:t>Step 1</a:t>
              </a:r>
            </a:p>
          </p:txBody>
        </p:sp>
      </p:grp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1974850" y="1295400"/>
            <a:ext cx="1135063" cy="833438"/>
            <a:chOff x="677" y="1152"/>
            <a:chExt cx="715" cy="525"/>
          </a:xfrm>
        </p:grpSpPr>
        <p:sp>
          <p:nvSpPr>
            <p:cNvPr id="7" name="AutoShape 7"/>
            <p:cNvSpPr>
              <a:spLocks noChangeArrowheads="1"/>
            </p:cNvSpPr>
            <p:nvPr/>
          </p:nvSpPr>
          <p:spPr bwMode="gray">
            <a:xfrm>
              <a:off x="677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817" y="1296"/>
              <a:ext cx="575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Step 2</a:t>
              </a:r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2965450" y="1295400"/>
            <a:ext cx="1135063" cy="833438"/>
            <a:chOff x="1301" y="1152"/>
            <a:chExt cx="715" cy="525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301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1393" y="1296"/>
              <a:ext cx="575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latin typeface="Verdana" pitchFamily="34" charset="0"/>
                  <a:ea typeface="宋体" charset="-122"/>
                </a:rPr>
                <a:t>Step 3</a:t>
              </a:r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3956050" y="1295400"/>
            <a:ext cx="1135063" cy="833438"/>
            <a:chOff x="1925" y="1152"/>
            <a:chExt cx="715" cy="525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1925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2065" y="1296"/>
              <a:ext cx="575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latin typeface="Verdana" pitchFamily="34" charset="0"/>
                  <a:ea typeface="宋体" charset="-122"/>
                </a:rPr>
                <a:t>Step 4</a:t>
              </a:r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4946650" y="1295400"/>
            <a:ext cx="1135063" cy="833438"/>
            <a:chOff x="2549" y="1152"/>
            <a:chExt cx="715" cy="525"/>
          </a:xfrm>
        </p:grpSpPr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2549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rgbClr val="002163"/>
                </a:gs>
                <a:gs pos="100000">
                  <a:srgbClr val="5D729C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2163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2688" y="1296"/>
              <a:ext cx="575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Step 5</a:t>
              </a:r>
            </a:p>
          </p:txBody>
        </p:sp>
      </p:grp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5937250" y="1295400"/>
            <a:ext cx="1135063" cy="833438"/>
            <a:chOff x="3173" y="1152"/>
            <a:chExt cx="715" cy="525"/>
          </a:xfrm>
        </p:grpSpPr>
        <p:sp>
          <p:nvSpPr>
            <p:cNvPr id="19" name="AutoShape 19"/>
            <p:cNvSpPr>
              <a:spLocks noChangeArrowheads="1"/>
            </p:cNvSpPr>
            <p:nvPr/>
          </p:nvSpPr>
          <p:spPr bwMode="gray">
            <a:xfrm>
              <a:off x="3173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rgbClr val="424263"/>
                </a:gs>
                <a:gs pos="100000">
                  <a:srgbClr val="87879C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424263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3313" y="1296"/>
              <a:ext cx="575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Step 6</a:t>
              </a:r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6927850" y="1295400"/>
            <a:ext cx="1135063" cy="833438"/>
            <a:chOff x="3797" y="1152"/>
            <a:chExt cx="715" cy="525"/>
          </a:xfrm>
        </p:grpSpPr>
        <p:sp>
          <p:nvSpPr>
            <p:cNvPr id="22" name="AutoShape 22"/>
            <p:cNvSpPr>
              <a:spLocks noChangeArrowheads="1"/>
            </p:cNvSpPr>
            <p:nvPr/>
          </p:nvSpPr>
          <p:spPr bwMode="gray">
            <a:xfrm>
              <a:off x="3797" y="1152"/>
              <a:ext cx="715" cy="525"/>
            </a:xfrm>
            <a:prstGeom prst="chevron">
              <a:avLst>
                <a:gd name="adj" fmla="val 2697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3936" y="1296"/>
              <a:ext cx="575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Step 7</a:t>
              </a:r>
            </a:p>
          </p:txBody>
        </p:sp>
      </p:grpSp>
      <p:sp>
        <p:nvSpPr>
          <p:cNvPr id="24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7908925" cy="3338513"/>
          </a:xfrm>
          <a:noFill/>
        </p:spPr>
        <p:txBody>
          <a:bodyPr lIns="90488" tIns="44450" rIns="90488" bIns="44450"/>
          <a:lstStyle/>
          <a:p>
            <a:pPr marL="457200" indent="-457200" eaLnBrk="1" hangingPunct="1"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2000" dirty="0" smtClean="0">
                <a:ea typeface="宋体" charset="-122"/>
              </a:rPr>
              <a:t>Decide on the product or process characteristic to be assessed </a:t>
            </a:r>
          </a:p>
          <a:p>
            <a:pPr marL="457200" indent="-457200" eaLnBrk="1" hangingPunct="1"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2000" dirty="0" smtClean="0">
                <a:ea typeface="宋体" charset="-122"/>
              </a:rPr>
              <a:t>Validate the specification limits</a:t>
            </a:r>
          </a:p>
          <a:p>
            <a:pPr marL="457200" indent="-457200" eaLnBrk="1" hangingPunct="1"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2000" dirty="0" smtClean="0">
                <a:ea typeface="宋体" charset="-122"/>
              </a:rPr>
              <a:t>Validate the measurement system</a:t>
            </a:r>
          </a:p>
          <a:p>
            <a:pPr marL="457200" indent="-457200" eaLnBrk="1" hangingPunct="1"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2000" dirty="0" smtClean="0">
                <a:ea typeface="宋体" charset="-122"/>
              </a:rPr>
              <a:t>Collect data</a:t>
            </a:r>
          </a:p>
          <a:p>
            <a:pPr marL="457200" indent="-457200" eaLnBrk="1" hangingPunct="1"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2000" dirty="0" smtClean="0">
                <a:ea typeface="宋体" charset="-122"/>
              </a:rPr>
              <a:t>Assess data characteristics</a:t>
            </a:r>
          </a:p>
          <a:p>
            <a:pPr marL="457200" indent="-457200" eaLnBrk="1" hangingPunct="1"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2000" dirty="0" smtClean="0">
                <a:ea typeface="宋体" charset="-122"/>
              </a:rPr>
              <a:t>Assess process stability </a:t>
            </a:r>
          </a:p>
          <a:p>
            <a:pPr marL="457200" indent="-457200" eaLnBrk="1" hangingPunct="1">
              <a:spcAft>
                <a:spcPts val="600"/>
              </a:spcAft>
              <a:buClr>
                <a:srgbClr val="A50021"/>
              </a:buClr>
              <a:buFontTx/>
              <a:buAutoNum type="arabicPeriod"/>
            </a:pPr>
            <a:r>
              <a:rPr lang="en-US" altLang="zh-CN" sz="2000" dirty="0" smtClean="0">
                <a:ea typeface="宋体" charset="-122"/>
              </a:rPr>
              <a:t>Calculate process capability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Steps for 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327275" y="1143000"/>
            <a:ext cx="6588125" cy="1905000"/>
          </a:xfrm>
          <a:prstGeom prst="rect">
            <a:avLst/>
          </a:prstGeom>
          <a:noFill/>
        </p:spPr>
        <p:txBody>
          <a:bodyPr/>
          <a:lstStyle/>
          <a:p>
            <a:pPr marL="0" indent="0" eaLnBrk="1" hangingPunct="1">
              <a:lnSpc>
                <a:spcPct val="95000"/>
              </a:lnSpc>
              <a:buFont typeface="Verdana" pitchFamily="34" charset="0"/>
              <a:buNone/>
            </a:pPr>
            <a:r>
              <a:rPr lang="en-US" altLang="zh-CN" sz="2000" b="1" dirty="0" smtClean="0">
                <a:ea typeface="宋体" charset="-122"/>
              </a:rPr>
              <a:t>Decide on the product or process characteristic to be assessed.</a:t>
            </a:r>
          </a:p>
          <a:p>
            <a:pPr marL="540000" lvl="1" indent="-3429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i="1" u="sng" dirty="0" smtClean="0">
                <a:solidFill>
                  <a:srgbClr val="A50021"/>
                </a:solidFill>
                <a:ea typeface="宋体" charset="-122"/>
              </a:rPr>
              <a:t>Required</a:t>
            </a:r>
            <a:r>
              <a:rPr lang="en-US" altLang="zh-CN" sz="1600" b="1" i="1" dirty="0" smtClean="0">
                <a:solidFill>
                  <a:srgbClr val="A50021"/>
                </a:solidFill>
                <a:ea typeface="宋体" charset="-122"/>
              </a:rPr>
              <a:t> for all critical characteristics</a:t>
            </a:r>
          </a:p>
          <a:p>
            <a:pPr marL="540000" lvl="1" indent="-3429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600" b="1" i="1" dirty="0" smtClean="0">
                <a:solidFill>
                  <a:srgbClr val="A50021"/>
                </a:solidFill>
                <a:ea typeface="宋体" charset="-122"/>
              </a:rPr>
              <a:t>If no critical characteristics exist, Jabil reserves the right to require demonstration of initial process capability on other characteristics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1143000"/>
            <a:ext cx="1612900" cy="939800"/>
            <a:chOff x="21" y="1181"/>
            <a:chExt cx="1016" cy="59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21" y="1181"/>
              <a:ext cx="1016" cy="592"/>
            </a:xfrm>
            <a:prstGeom prst="chevron">
              <a:avLst>
                <a:gd name="adj" fmla="val 3399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213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 b="1">
                  <a:latin typeface="Verdana" pitchFamily="34" charset="0"/>
                  <a:ea typeface="宋体" charset="-122"/>
                </a:rPr>
                <a:t>Step 1</a:t>
              </a:r>
            </a:p>
          </p:txBody>
        </p:sp>
      </p:grpSp>
      <p:pic>
        <p:nvPicPr>
          <p:cNvPr id="7" name="Picture 17" descr="YellowDVDsYellowBB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2971800"/>
            <a:ext cx="21701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8" descr="NCRSelfServ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725" y="3505200"/>
            <a:ext cx="148431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3" descr="NCR SelfServ Checkou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3886200"/>
            <a:ext cx="18303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5" descr="NCR SelfServ 34 Drive-u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5400" y="4191000"/>
            <a:ext cx="15430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1" descr="NCR TouchPort 7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5200" y="3124200"/>
            <a:ext cx="15430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Steps for 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743200" y="1371600"/>
            <a:ext cx="5486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22238" indent="-122238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2000" b="1" dirty="0">
                <a:solidFill>
                  <a:srgbClr val="232323"/>
                </a:solidFill>
                <a:latin typeface="+mn-lt"/>
                <a:ea typeface="宋体" charset="-122"/>
              </a:rPr>
              <a:t>Validate the specification limits by</a:t>
            </a:r>
          </a:p>
          <a:p>
            <a:pPr marL="122238" indent="-122238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2000" b="1" dirty="0">
                <a:solidFill>
                  <a:srgbClr val="232323"/>
                </a:solidFill>
                <a:latin typeface="+mn-lt"/>
                <a:ea typeface="宋体" charset="-122"/>
              </a:rPr>
              <a:t>talking to:</a:t>
            </a:r>
          </a:p>
          <a:p>
            <a:pPr marL="122238" indent="-122238">
              <a:lnSpc>
                <a:spcPct val="8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700" dirty="0">
                <a:solidFill>
                  <a:srgbClr val="232323"/>
                </a:solidFill>
                <a:latin typeface="+mn-lt"/>
                <a:ea typeface="宋体" charset="-122"/>
              </a:rPr>
              <a:t> </a:t>
            </a:r>
            <a:endParaRPr lang="en-US" altLang="zh-CN" sz="700" b="1" dirty="0">
              <a:solidFill>
                <a:srgbClr val="232323"/>
              </a:solidFill>
              <a:latin typeface="+mn-lt"/>
              <a:ea typeface="宋体" charset="-122"/>
            </a:endParaRPr>
          </a:p>
          <a:p>
            <a:pPr marL="407988" lvl="1" indent="-171450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  <a:buFontTx/>
              <a:buChar char="–"/>
            </a:pPr>
            <a:r>
              <a:rPr lang="en-US" altLang="zh-CN" sz="1600" b="1" dirty="0">
                <a:solidFill>
                  <a:srgbClr val="232323"/>
                </a:solidFill>
                <a:latin typeface="+mn-lt"/>
                <a:ea typeface="宋体" charset="-122"/>
              </a:rPr>
              <a:t>Customers, suppliers, controlling </a:t>
            </a:r>
            <a:r>
              <a:rPr lang="en-US" altLang="zh-CN" sz="1600" b="1" dirty="0" smtClean="0">
                <a:solidFill>
                  <a:srgbClr val="232323"/>
                </a:solidFill>
                <a:latin typeface="+mn-lt"/>
                <a:ea typeface="宋体" charset="-122"/>
              </a:rPr>
              <a:t>agencies</a:t>
            </a:r>
          </a:p>
          <a:p>
            <a:pPr marL="407988" lvl="1" indent="-171450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  <a:buFontTx/>
              <a:buChar char="–"/>
            </a:pPr>
            <a:endParaRPr lang="en-US" altLang="zh-CN" sz="1600" dirty="0">
              <a:solidFill>
                <a:srgbClr val="232323"/>
              </a:solidFill>
              <a:latin typeface="+mn-lt"/>
              <a:ea typeface="宋体" charset="-122"/>
            </a:endParaRPr>
          </a:p>
          <a:p>
            <a:pPr marL="122238" indent="-122238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1800" b="1" dirty="0">
                <a:solidFill>
                  <a:srgbClr val="A50021"/>
                </a:solidFill>
                <a:latin typeface="+mn-lt"/>
                <a:ea typeface="宋体" charset="-122"/>
              </a:rPr>
              <a:t>Why is validation of the specification</a:t>
            </a:r>
          </a:p>
          <a:p>
            <a:pPr marL="122238" indent="-122238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1800" b="1" dirty="0">
                <a:solidFill>
                  <a:srgbClr val="A50021"/>
                </a:solidFill>
                <a:latin typeface="+mn-lt"/>
                <a:ea typeface="宋体" charset="-122"/>
              </a:rPr>
              <a:t>limits important?</a:t>
            </a:r>
          </a:p>
          <a:p>
            <a:pPr marL="407988" lvl="1" indent="-171450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  <a:buFontTx/>
              <a:buChar char="–"/>
            </a:pPr>
            <a:r>
              <a:rPr lang="en-US" altLang="zh-CN" sz="1600" b="1" dirty="0">
                <a:solidFill>
                  <a:srgbClr val="232323"/>
                </a:solidFill>
                <a:latin typeface="+mn-lt"/>
                <a:ea typeface="宋体" charset="-122"/>
              </a:rPr>
              <a:t>They may not represent what the customer truly desires/needs.</a:t>
            </a:r>
          </a:p>
          <a:p>
            <a:pPr marL="407988" lvl="1" indent="-171450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  <a:buFontTx/>
              <a:buChar char="–"/>
            </a:pPr>
            <a:r>
              <a:rPr lang="en-US" altLang="zh-CN" sz="1600" b="1" dirty="0">
                <a:solidFill>
                  <a:srgbClr val="232323"/>
                </a:solidFill>
                <a:latin typeface="+mn-lt"/>
                <a:ea typeface="宋体" charset="-122"/>
              </a:rPr>
              <a:t>May contain “guard banding” as a result of past problems or measurement error.</a:t>
            </a:r>
          </a:p>
          <a:p>
            <a:pPr marL="407988" lvl="1" indent="-171450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rgbClr val="A50021"/>
              </a:buClr>
              <a:buFontTx/>
              <a:buChar char="–"/>
            </a:pPr>
            <a:r>
              <a:rPr lang="en-US" altLang="zh-CN" sz="1600" b="1" dirty="0">
                <a:solidFill>
                  <a:srgbClr val="232323"/>
                </a:solidFill>
                <a:latin typeface="+mn-lt"/>
                <a:ea typeface="宋体" charset="-122"/>
              </a:rPr>
              <a:t>They may be based on previous designs and no longer be valid.</a:t>
            </a:r>
          </a:p>
          <a:p>
            <a:pPr marL="122238" indent="-122238">
              <a:lnSpc>
                <a:spcPct val="110000"/>
              </a:lnSpc>
              <a:spcBef>
                <a:spcPct val="30000"/>
              </a:spcBef>
              <a:spcAft>
                <a:spcPct val="30000"/>
              </a:spcAft>
              <a:buClr>
                <a:schemeClr val="bg1"/>
              </a:buClr>
              <a:buFont typeface="Verdana" pitchFamily="34" charset="0"/>
              <a:buChar char=" "/>
            </a:pPr>
            <a:endParaRPr lang="en-US" altLang="zh-CN" sz="1400" dirty="0">
              <a:solidFill>
                <a:srgbClr val="232323"/>
              </a:solidFill>
              <a:latin typeface="Verdana" pitchFamily="34" charset="0"/>
              <a:ea typeface="宋体" charset="-122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62000" y="1371600"/>
            <a:ext cx="1651000" cy="952500"/>
            <a:chOff x="872" y="1181"/>
            <a:chExt cx="1040" cy="600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ltGray">
            <a:xfrm>
              <a:off x="872" y="1181"/>
              <a:ext cx="1040" cy="600"/>
            </a:xfrm>
            <a:prstGeom prst="chevron">
              <a:avLst>
                <a:gd name="adj" fmla="val 3433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082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latin typeface="Verdana" pitchFamily="34" charset="0"/>
                  <a:ea typeface="宋体" charset="-122"/>
                </a:rPr>
                <a:t>Step 2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Jabil PPAP Requirements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216900" cy="5410200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Feasibility Report</a:t>
            </a:r>
          </a:p>
          <a:p>
            <a:pPr marL="381000" indent="-381000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Packaging proposal for customer approval</a:t>
            </a:r>
          </a:p>
          <a:p>
            <a:pPr marL="381000" indent="-381000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Authorized Engineering Change </a:t>
            </a:r>
            <a:r>
              <a:rPr lang="en-US" altLang="zh-CN" sz="1600" b="1" dirty="0" smtClean="0">
                <a:ea typeface="SimSun" pitchFamily="2" charset="-122"/>
              </a:rPr>
              <a:t>Documents (if any)</a:t>
            </a:r>
            <a:endParaRPr lang="en-US" altLang="zh-CN" sz="1600" b="1" dirty="0" smtClean="0">
              <a:ea typeface="SimSun" pitchFamily="2" charset="-122"/>
            </a:endParaRP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Customer Engineering </a:t>
            </a:r>
            <a:r>
              <a:rPr lang="en-US" altLang="zh-CN" sz="1600" b="1" dirty="0" smtClean="0">
                <a:ea typeface="SimSun" pitchFamily="2" charset="-122"/>
              </a:rPr>
              <a:t>Approval (if any)</a:t>
            </a:r>
            <a:endParaRPr lang="en-US" altLang="zh-CN" sz="1600" b="1" dirty="0" smtClean="0">
              <a:ea typeface="SimSun" pitchFamily="2" charset="-122"/>
            </a:endParaRP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Process Flow Diagram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Process Failure Modes and Effects Analysis (PFMEA)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Control Plan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Measurement Systems Analysis (MSA)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Dimensional Results/FAIR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Material / Performance Test Results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Process Capability Studies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Appearance Approval Report (AAR)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Sample Production Parts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Work Instruction</a:t>
            </a:r>
            <a:endParaRPr lang="en-US" altLang="zh-CN" sz="1600" b="1" dirty="0" smtClean="0">
              <a:ea typeface="SimSun" pitchFamily="2" charset="-122"/>
            </a:endParaRP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Drawing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Gauge/Tooling List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Training Skill Matrix</a:t>
            </a:r>
          </a:p>
          <a:p>
            <a:pPr marL="381000" indent="-381000" eaLnBrk="1" hangingPunct="1">
              <a:lnSpc>
                <a:spcPct val="90000"/>
              </a:lnSpc>
              <a:spcAft>
                <a:spcPts val="300"/>
              </a:spcAft>
              <a:buClr>
                <a:srgbClr val="A50021"/>
              </a:buClr>
              <a:buFont typeface="Verdana" pitchFamily="34" charset="0"/>
              <a:buAutoNum type="arabicPeriod"/>
            </a:pPr>
            <a:r>
              <a:rPr lang="en-US" altLang="zh-CN" sz="1600" b="1" dirty="0" smtClean="0">
                <a:ea typeface="SimSun" pitchFamily="2" charset="-122"/>
              </a:rPr>
              <a:t>Part Submission Warrant (PSW)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Steps for 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78163" y="1493838"/>
            <a:ext cx="4924425" cy="4964112"/>
          </a:xfrm>
          <a:prstGeom prst="rect">
            <a:avLst/>
          </a:prstGeom>
        </p:spPr>
        <p:txBody>
          <a:bodyPr/>
          <a:lstStyle/>
          <a:p>
            <a:pPr marL="231775" indent="-231775" eaLnBrk="1" hangingPunct="1">
              <a:lnSpc>
                <a:spcPct val="100000"/>
              </a:lnSpc>
              <a:spcBef>
                <a:spcPct val="0"/>
              </a:spcBef>
              <a:buFont typeface="Verdana" pitchFamily="34" charset="0"/>
              <a:buNone/>
            </a:pPr>
            <a:r>
              <a:rPr lang="en-US" altLang="zh-CN" sz="2000" b="1" dirty="0" smtClean="0">
                <a:ea typeface="宋体" charset="-122"/>
              </a:rPr>
              <a:t>Validate the measurement</a:t>
            </a:r>
          </a:p>
          <a:p>
            <a:pPr marL="231775" indent="-231775" eaLnBrk="1" hangingPunct="1">
              <a:lnSpc>
                <a:spcPct val="100000"/>
              </a:lnSpc>
              <a:spcBef>
                <a:spcPct val="0"/>
              </a:spcBef>
              <a:buFont typeface="Verdana" pitchFamily="34" charset="0"/>
              <a:buNone/>
            </a:pPr>
            <a:r>
              <a:rPr lang="en-US" altLang="zh-CN" sz="2000" b="1" dirty="0" smtClean="0">
                <a:ea typeface="宋体" charset="-122"/>
              </a:rPr>
              <a:t>system through the appropriate</a:t>
            </a:r>
          </a:p>
          <a:p>
            <a:pPr marL="231775" indent="-231775" eaLnBrk="1" hangingPunct="1">
              <a:lnSpc>
                <a:spcPct val="100000"/>
              </a:lnSpc>
              <a:spcBef>
                <a:spcPct val="0"/>
              </a:spcBef>
              <a:buFont typeface="Verdana" pitchFamily="34" charset="0"/>
              <a:buNone/>
            </a:pPr>
            <a:r>
              <a:rPr lang="en-US" altLang="zh-CN" sz="2000" b="1" dirty="0" smtClean="0">
                <a:ea typeface="宋体" charset="-122"/>
              </a:rPr>
              <a:t>MSA</a:t>
            </a:r>
          </a:p>
          <a:p>
            <a:pPr marL="231775" indent="-231775" eaLnBrk="1" hangingPunct="1">
              <a:lnSpc>
                <a:spcPct val="100000"/>
              </a:lnSpc>
              <a:spcBef>
                <a:spcPct val="0"/>
              </a:spcBef>
              <a:buFont typeface="Verdana" pitchFamily="34" charset="0"/>
              <a:buNone/>
            </a:pPr>
            <a:endParaRPr lang="en-US" altLang="zh-CN" sz="2000" b="1" dirty="0" smtClean="0">
              <a:ea typeface="宋体" charset="-122"/>
            </a:endParaRPr>
          </a:p>
          <a:p>
            <a:pPr marL="231775" indent="-231775" eaLnBrk="1" hangingPunct="1">
              <a:lnSpc>
                <a:spcPct val="100000"/>
              </a:lnSpc>
              <a:spcBef>
                <a:spcPct val="0"/>
              </a:spcBef>
              <a:buFont typeface="Verdana" pitchFamily="34" charset="0"/>
              <a:buNone/>
            </a:pPr>
            <a:r>
              <a:rPr lang="en-US" altLang="zh-CN" sz="1800" b="1" dirty="0" smtClean="0">
                <a:solidFill>
                  <a:srgbClr val="A50021"/>
                </a:solidFill>
                <a:ea typeface="宋体" charset="-122"/>
              </a:rPr>
              <a:t>Why is validation of the</a:t>
            </a:r>
          </a:p>
          <a:p>
            <a:pPr marL="231775" indent="-231775" eaLnBrk="1" hangingPunct="1">
              <a:lnSpc>
                <a:spcPct val="100000"/>
              </a:lnSpc>
              <a:spcBef>
                <a:spcPct val="0"/>
              </a:spcBef>
              <a:buFont typeface="Verdana" pitchFamily="34" charset="0"/>
              <a:buNone/>
            </a:pPr>
            <a:r>
              <a:rPr lang="en-US" altLang="zh-CN" sz="1800" b="1" dirty="0" smtClean="0">
                <a:solidFill>
                  <a:srgbClr val="A50021"/>
                </a:solidFill>
                <a:ea typeface="宋体" charset="-122"/>
              </a:rPr>
              <a:t>Measurement System important?</a:t>
            </a:r>
          </a:p>
          <a:p>
            <a:pPr marL="508000" lvl="1" indent="-158750" eaLnBrk="1" hangingPunct="1">
              <a:lnSpc>
                <a:spcPct val="10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1600" b="1" dirty="0" smtClean="0">
                <a:ea typeface="宋体" charset="-122"/>
              </a:rPr>
              <a:t>If there is significant error in your measurement system, then decisions are influenced by the error not just the measurements themselves.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95338" y="1524000"/>
            <a:ext cx="1625600" cy="952500"/>
            <a:chOff x="1749" y="1177"/>
            <a:chExt cx="1024" cy="600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ltGray">
            <a:xfrm>
              <a:off x="1749" y="1177"/>
              <a:ext cx="1024" cy="600"/>
            </a:xfrm>
            <a:prstGeom prst="chevron">
              <a:avLst>
                <a:gd name="adj" fmla="val 3380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954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latin typeface="Verdana" pitchFamily="34" charset="0"/>
                  <a:ea typeface="宋体" charset="-122"/>
                </a:rPr>
                <a:t>Step 3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Steps for 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135313" y="1447800"/>
            <a:ext cx="5553075" cy="4259263"/>
          </a:xfrm>
          <a:prstGeom prst="rect">
            <a:avLst/>
          </a:prstGeo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Verdana" pitchFamily="34" charset="0"/>
              <a:buNone/>
            </a:pPr>
            <a:r>
              <a:rPr lang="en-US" altLang="zh-CN" sz="2000" b="1" dirty="0" smtClean="0">
                <a:ea typeface="宋体" charset="-122"/>
              </a:rPr>
              <a:t>When collecting data, consider the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Verdana" pitchFamily="34" charset="0"/>
              <a:buNone/>
            </a:pPr>
            <a:r>
              <a:rPr lang="en-US" altLang="zh-CN" sz="2000" b="1" dirty="0" smtClean="0">
                <a:ea typeface="宋体" charset="-122"/>
              </a:rPr>
              <a:t>following: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zh-CN" sz="1800" b="1" dirty="0" smtClean="0">
                <a:solidFill>
                  <a:srgbClr val="A50021"/>
                </a:solidFill>
                <a:ea typeface="宋体" charset="-122"/>
              </a:rPr>
              <a:t>Short term data</a:t>
            </a:r>
          </a:p>
          <a:p>
            <a:pPr marL="360000" lvl="2" eaLnBrk="1" hangingPunct="1">
              <a:spcBef>
                <a:spcPts val="600"/>
              </a:spcBef>
              <a:spcAft>
                <a:spcPts val="600"/>
              </a:spcAft>
              <a:buSzPct val="120000"/>
              <a:buFont typeface="Times New Roman" pitchFamily="18" charset="0"/>
              <a:buChar char="»"/>
            </a:pPr>
            <a:r>
              <a:rPr lang="en-US" altLang="zh-CN" sz="1600" b="1" dirty="0" smtClean="0">
                <a:ea typeface="宋体" charset="-122"/>
              </a:rPr>
              <a:t>Free of special causes</a:t>
            </a:r>
          </a:p>
          <a:p>
            <a:pPr marL="360000" lvl="2" eaLnBrk="1" hangingPunct="1">
              <a:spcBef>
                <a:spcPts val="600"/>
              </a:spcBef>
              <a:spcAft>
                <a:spcPts val="600"/>
              </a:spcAft>
              <a:buSzPct val="120000"/>
              <a:buFont typeface="Times New Roman" pitchFamily="18" charset="0"/>
              <a:buChar char="»"/>
            </a:pPr>
            <a:r>
              <a:rPr lang="en-US" altLang="zh-CN" sz="1600" b="1" dirty="0" smtClean="0">
                <a:ea typeface="宋体" charset="-122"/>
              </a:rPr>
              <a:t>Collected across a narrow inference space i.e. one shift, one machine, one operator, etc.. 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zh-CN" sz="1800" b="1" dirty="0" smtClean="0">
                <a:solidFill>
                  <a:srgbClr val="A50021"/>
                </a:solidFill>
                <a:ea typeface="宋体" charset="-122"/>
              </a:rPr>
              <a:t>Long term data</a:t>
            </a:r>
          </a:p>
          <a:p>
            <a:pPr marL="360000" lvl="2" eaLnBrk="1" hangingPunct="1">
              <a:spcBef>
                <a:spcPts val="600"/>
              </a:spcBef>
              <a:spcAft>
                <a:spcPts val="600"/>
              </a:spcAft>
              <a:buSzPct val="120000"/>
              <a:buFont typeface="Times New Roman" pitchFamily="18" charset="0"/>
              <a:buChar char="»"/>
            </a:pPr>
            <a:r>
              <a:rPr lang="en-US" altLang="zh-CN" sz="1600" b="1" dirty="0" smtClean="0">
                <a:ea typeface="宋体" charset="-122"/>
              </a:rPr>
              <a:t>Subjected to the effects of both random and special cause variation</a:t>
            </a:r>
          </a:p>
          <a:p>
            <a:pPr marL="360000" lvl="2" eaLnBrk="1" hangingPunct="1">
              <a:spcBef>
                <a:spcPts val="600"/>
              </a:spcBef>
              <a:spcAft>
                <a:spcPts val="600"/>
              </a:spcAft>
              <a:buSzPct val="120000"/>
              <a:buFont typeface="Times New Roman" pitchFamily="18" charset="0"/>
              <a:buChar char="»"/>
            </a:pPr>
            <a:r>
              <a:rPr lang="en-US" altLang="zh-CN" sz="1600" b="1" dirty="0" smtClean="0">
                <a:ea typeface="宋体" charset="-122"/>
              </a:rPr>
              <a:t>Collected across a broad inference space i.e. multiple shifts, machines, operators, etc.</a:t>
            </a:r>
          </a:p>
          <a:p>
            <a:pPr lvl="1" eaLnBrk="1" hangingPunct="1">
              <a:buFontTx/>
              <a:buNone/>
            </a:pPr>
            <a:endParaRPr lang="en-US" altLang="zh-CN" sz="1400" b="1" dirty="0" smtClean="0">
              <a:solidFill>
                <a:srgbClr val="A50021"/>
              </a:solidFill>
              <a:ea typeface="宋体" charset="-122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54063" y="1514475"/>
            <a:ext cx="1689100" cy="965200"/>
            <a:chOff x="2613" y="1173"/>
            <a:chExt cx="1064" cy="608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ltGray">
            <a:xfrm>
              <a:off x="2613" y="1173"/>
              <a:ext cx="1064" cy="608"/>
            </a:xfrm>
            <a:prstGeom prst="chevron">
              <a:avLst>
                <a:gd name="adj" fmla="val 3466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2835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 dirty="0">
                  <a:latin typeface="Verdana" pitchFamily="34" charset="0"/>
                  <a:ea typeface="宋体" charset="-122"/>
                </a:rPr>
                <a:t>Step 4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Steps for 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12788" y="2454275"/>
            <a:ext cx="5181600" cy="1355725"/>
          </a:xfrm>
          <a:prstGeom prst="rect">
            <a:avLst/>
          </a:prstGeom>
        </p:spPr>
        <p:txBody>
          <a:bodyPr/>
          <a:lstStyle/>
          <a:p>
            <a:pPr marL="58738" indent="-58738" eaLnBrk="1" hangingPunct="1">
              <a:buFont typeface="Verdana" pitchFamily="34" charset="0"/>
              <a:buNone/>
            </a:pPr>
            <a:r>
              <a:rPr lang="en-US" altLang="zh-CN" sz="1800" b="1" dirty="0" smtClean="0">
                <a:solidFill>
                  <a:srgbClr val="A50021"/>
                </a:solidFill>
                <a:ea typeface="宋体" charset="-122"/>
              </a:rPr>
              <a:t>Examine the shape of your data.</a:t>
            </a:r>
            <a:r>
              <a:rPr lang="en-US" altLang="zh-CN" sz="1800" b="1" dirty="0" smtClean="0">
                <a:ea typeface="宋体" charset="-122"/>
              </a:rPr>
              <a:t> </a:t>
            </a:r>
          </a:p>
          <a:p>
            <a:pPr marL="508000" lvl="1" indent="-161925" eaLnBrk="1" hangingPunct="1">
              <a:buFont typeface="Wingdings" pitchFamily="2" charset="2"/>
              <a:buChar char="Ø"/>
            </a:pPr>
            <a:r>
              <a:rPr lang="en-US" altLang="zh-CN" sz="1600" b="1" dirty="0" smtClean="0">
                <a:ea typeface="宋体" charset="-122"/>
              </a:rPr>
              <a:t>Is it what you would expect? </a:t>
            </a:r>
            <a:br>
              <a:rPr lang="en-US" altLang="zh-CN" sz="1600" b="1" dirty="0" smtClean="0">
                <a:ea typeface="宋体" charset="-122"/>
              </a:rPr>
            </a:br>
            <a:r>
              <a:rPr lang="en-US" altLang="zh-CN" sz="1600" b="1" dirty="0" smtClean="0">
                <a:ea typeface="宋体" charset="-122"/>
              </a:rPr>
              <a:t>If not, investigate.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/>
          <a:srcRect l="3477" t="5284" r="3477" b="5284"/>
          <a:stretch>
            <a:fillRect/>
          </a:stretch>
        </p:blipFill>
        <p:spPr bwMode="auto">
          <a:xfrm>
            <a:off x="4049713" y="4103688"/>
            <a:ext cx="2444750" cy="154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/>
          <a:srcRect l="3477" t="5280" r="3477" b="5280"/>
          <a:stretch>
            <a:fillRect/>
          </a:stretch>
        </p:blipFill>
        <p:spPr bwMode="auto">
          <a:xfrm>
            <a:off x="5387975" y="2017713"/>
            <a:ext cx="2444750" cy="154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/>
          <a:srcRect l="3496" t="5309" r="3496" b="5309"/>
          <a:stretch>
            <a:fillRect/>
          </a:stretch>
        </p:blipFill>
        <p:spPr bwMode="auto">
          <a:xfrm>
            <a:off x="6583363" y="4111625"/>
            <a:ext cx="2432050" cy="15382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432300" y="5611813"/>
            <a:ext cx="1620838" cy="33655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b="1">
                <a:latin typeface="Verdana" pitchFamily="34" charset="0"/>
              </a:rPr>
              <a:t>Normal Data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759450" y="3529013"/>
            <a:ext cx="1716088" cy="33655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6667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b="1">
                <a:latin typeface="Verdana" pitchFamily="34" charset="0"/>
              </a:rPr>
              <a:t>Bimodal Data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964363" y="5611813"/>
            <a:ext cx="1679575" cy="33655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098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b="1">
                <a:latin typeface="Verdana" pitchFamily="34" charset="0"/>
              </a:rPr>
              <a:t>Skewed Data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57200" y="4367213"/>
            <a:ext cx="3273425" cy="1077218"/>
          </a:xfrm>
          <a:prstGeom prst="rect">
            <a:avLst/>
          </a:prstGeom>
          <a:solidFill>
            <a:srgbClr val="A50021">
              <a:alpha val="20000"/>
            </a:srgbClr>
          </a:solidFill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600" b="1" dirty="0">
                <a:latin typeface="Verdana" pitchFamily="34" charset="0"/>
                <a:ea typeface="宋体" charset="-122"/>
              </a:rPr>
              <a:t>The shape of your data is important for determining which type of Capability Analysis applies.</a:t>
            </a:r>
          </a:p>
        </p:txBody>
      </p:sp>
      <p:grpSp>
        <p:nvGrpSpPr>
          <p:cNvPr id="18" name="Group 11"/>
          <p:cNvGrpSpPr>
            <a:grpSpLocks/>
          </p:cNvGrpSpPr>
          <p:nvPr/>
        </p:nvGrpSpPr>
        <p:grpSpPr bwMode="auto">
          <a:xfrm>
            <a:off x="758825" y="1400175"/>
            <a:ext cx="1684338" cy="965200"/>
            <a:chOff x="3509" y="1165"/>
            <a:chExt cx="1061" cy="608"/>
          </a:xfrm>
        </p:grpSpPr>
        <p:sp>
          <p:nvSpPr>
            <p:cNvPr id="19" name="AutoShape 12"/>
            <p:cNvSpPr>
              <a:spLocks noChangeArrowheads="1"/>
            </p:cNvSpPr>
            <p:nvPr/>
          </p:nvSpPr>
          <p:spPr bwMode="ltGray">
            <a:xfrm>
              <a:off x="3509" y="1165"/>
              <a:ext cx="1048" cy="608"/>
            </a:xfrm>
            <a:prstGeom prst="chevron">
              <a:avLst>
                <a:gd name="adj" fmla="val 34139"/>
              </a:avLst>
            </a:prstGeom>
            <a:gradFill rotWithShape="1">
              <a:gsLst>
                <a:gs pos="0">
                  <a:srgbClr val="354F83"/>
                </a:gs>
                <a:gs pos="100000">
                  <a:srgbClr val="002163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2163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3616" y="1337"/>
              <a:ext cx="954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 dirty="0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Step 5</a:t>
              </a:r>
            </a:p>
          </p:txBody>
        </p:sp>
      </p:grp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2600325" y="1352550"/>
            <a:ext cx="4059238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ctr" eaLnBrk="0" hangingPunct="0">
              <a:lnSpc>
                <a:spcPct val="95000"/>
              </a:lnSpc>
              <a:spcBef>
                <a:spcPct val="40000"/>
              </a:spcBef>
              <a:buClr>
                <a:schemeClr val="folHlink"/>
              </a:buClr>
            </a:pPr>
            <a:r>
              <a:rPr lang="en-US" altLang="zh-CN" sz="2000" b="1" dirty="0">
                <a:latin typeface="Verdana" pitchFamily="34" charset="0"/>
                <a:ea typeface="宋体" charset="-122"/>
              </a:rPr>
              <a:t>Assess data characteristics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Steps for 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3011488"/>
            <a:ext cx="2895600" cy="1930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6425" y="3011488"/>
            <a:ext cx="2895600" cy="1930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119563" y="2659063"/>
            <a:ext cx="28956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b="1">
                <a:solidFill>
                  <a:srgbClr val="A50021"/>
                </a:solidFill>
                <a:latin typeface="Verdana" pitchFamily="34" charset="0"/>
                <a:ea typeface="宋体" charset="-122"/>
              </a:rPr>
              <a:t>Control Chart Examples</a:t>
            </a: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760413" y="1320800"/>
            <a:ext cx="1701800" cy="965200"/>
            <a:chOff x="4392" y="1165"/>
            <a:chExt cx="1072" cy="608"/>
          </a:xfrm>
        </p:grpSpPr>
        <p:sp>
          <p:nvSpPr>
            <p:cNvPr id="7" name="AutoShape 9"/>
            <p:cNvSpPr>
              <a:spLocks noChangeArrowheads="1"/>
            </p:cNvSpPr>
            <p:nvPr/>
          </p:nvSpPr>
          <p:spPr bwMode="gray">
            <a:xfrm>
              <a:off x="4392" y="1165"/>
              <a:ext cx="1072" cy="608"/>
            </a:xfrm>
            <a:prstGeom prst="chevron">
              <a:avLst>
                <a:gd name="adj" fmla="val 34920"/>
              </a:avLst>
            </a:prstGeom>
            <a:gradFill rotWithShape="1">
              <a:gsLst>
                <a:gs pos="0">
                  <a:srgbClr val="424263"/>
                </a:gs>
                <a:gs pos="100000">
                  <a:srgbClr val="818197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424263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zh-CN" sz="1400" b="1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4632" y="1337"/>
              <a:ext cx="69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 b="1" dirty="0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Step 6</a:t>
              </a:r>
            </a:p>
          </p:txBody>
        </p:sp>
      </p:grp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65125" y="5378450"/>
            <a:ext cx="2762250" cy="730250"/>
          </a:xfrm>
          <a:prstGeom prst="rect">
            <a:avLst/>
          </a:prstGeom>
          <a:solidFill>
            <a:srgbClr val="A50021">
              <a:alpha val="20000"/>
            </a:srgbClr>
          </a:solidFill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 b="1" dirty="0">
                <a:latin typeface="Verdana" pitchFamily="34" charset="0"/>
                <a:ea typeface="宋体" charset="-122"/>
              </a:rPr>
              <a:t>Capability is only valid when the process being studied is stable!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2765425" y="1233488"/>
            <a:ext cx="5668963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buClr>
                <a:schemeClr val="bg1"/>
              </a:buClr>
              <a:buFont typeface="Verdana" pitchFamily="34" charset="0"/>
              <a:buNone/>
            </a:pPr>
            <a:r>
              <a:rPr lang="en-US" altLang="zh-CN" sz="1800" b="1" dirty="0">
                <a:solidFill>
                  <a:srgbClr val="232323"/>
                </a:solidFill>
                <a:latin typeface="Verdana" pitchFamily="34" charset="0"/>
                <a:ea typeface="宋体" charset="-122"/>
              </a:rPr>
              <a:t>Assess process stability in order to understand how your process behaves over time. Control charts are the recommended tool.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943225" y="4916488"/>
            <a:ext cx="2590800" cy="517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 dirty="0">
                <a:latin typeface="Verdana" pitchFamily="34" charset="0"/>
                <a:ea typeface="宋体" charset="-122"/>
              </a:rPr>
              <a:t>Process is stable and in control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610225" y="4916488"/>
            <a:ext cx="2997200" cy="517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latin typeface="Verdana" pitchFamily="34" charset="0"/>
                <a:ea typeface="宋体" charset="-122"/>
              </a:rPr>
              <a:t>Process is not stable and therefore not in control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Steps for 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901950" y="1400175"/>
            <a:ext cx="5784850" cy="1038225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Font typeface="Verdana" pitchFamily="34" charset="0"/>
              <a:buNone/>
            </a:pPr>
            <a:r>
              <a:rPr lang="en-US" altLang="zh-CN" sz="1800" b="1" dirty="0" smtClean="0">
                <a:ea typeface="宋体" charset="-122"/>
              </a:rPr>
              <a:t>Calculate the appropriate statistical metrics in order to determine how the “Voice of the Process” compares to the “Voice of the Customer.”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</a:pPr>
            <a:endParaRPr lang="en-US" altLang="zh-CN" sz="1800" b="1" dirty="0" smtClean="0">
              <a:ea typeface="宋体" charset="-122"/>
            </a:endParaRPr>
          </a:p>
          <a:p>
            <a:pPr marL="0" indent="0" eaLnBrk="1" hangingPunct="1">
              <a:buFont typeface="Verdana" pitchFamily="34" charset="0"/>
              <a:buNone/>
            </a:pPr>
            <a:endParaRPr lang="en-US" altLang="zh-CN" sz="1600" dirty="0" smtClean="0">
              <a:ea typeface="宋体" charset="-122"/>
            </a:endParaRPr>
          </a:p>
        </p:txBody>
      </p:sp>
      <p:grpSp>
        <p:nvGrpSpPr>
          <p:cNvPr id="16" name="Group 4"/>
          <p:cNvGrpSpPr>
            <a:grpSpLocks/>
          </p:cNvGrpSpPr>
          <p:nvPr/>
        </p:nvGrpSpPr>
        <p:grpSpPr bwMode="auto">
          <a:xfrm>
            <a:off x="1743075" y="3690938"/>
            <a:ext cx="2209800" cy="1524000"/>
            <a:chOff x="1032" y="2640"/>
            <a:chExt cx="1392" cy="960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1368" y="2976"/>
              <a:ext cx="720" cy="624"/>
            </a:xfrm>
            <a:custGeom>
              <a:avLst/>
              <a:gdLst>
                <a:gd name="T0" fmla="*/ 0 w 10377"/>
                <a:gd name="T1" fmla="*/ 2 h 4308"/>
                <a:gd name="T2" fmla="*/ 0 w 10377"/>
                <a:gd name="T3" fmla="*/ 2 h 4308"/>
                <a:gd name="T4" fmla="*/ 0 w 10377"/>
                <a:gd name="T5" fmla="*/ 2 h 4308"/>
                <a:gd name="T6" fmla="*/ 0 w 10377"/>
                <a:gd name="T7" fmla="*/ 2 h 4308"/>
                <a:gd name="T8" fmla="*/ 0 w 10377"/>
                <a:gd name="T9" fmla="*/ 2 h 4308"/>
                <a:gd name="T10" fmla="*/ 0 w 10377"/>
                <a:gd name="T11" fmla="*/ 2 h 4308"/>
                <a:gd name="T12" fmla="*/ 0 w 10377"/>
                <a:gd name="T13" fmla="*/ 1 h 4308"/>
                <a:gd name="T14" fmla="*/ 0 w 10377"/>
                <a:gd name="T15" fmla="*/ 1 h 4308"/>
                <a:gd name="T16" fmla="*/ 0 w 10377"/>
                <a:gd name="T17" fmla="*/ 1 h 4308"/>
                <a:gd name="T18" fmla="*/ 0 w 10377"/>
                <a:gd name="T19" fmla="*/ 1 h 4308"/>
                <a:gd name="T20" fmla="*/ 0 w 10377"/>
                <a:gd name="T21" fmla="*/ 1 h 4308"/>
                <a:gd name="T22" fmla="*/ 0 w 10377"/>
                <a:gd name="T23" fmla="*/ 0 h 4308"/>
                <a:gd name="T24" fmla="*/ 0 w 10377"/>
                <a:gd name="T25" fmla="*/ 0 h 4308"/>
                <a:gd name="T26" fmla="*/ 0 w 10377"/>
                <a:gd name="T27" fmla="*/ 0 h 4308"/>
                <a:gd name="T28" fmla="*/ 0 w 10377"/>
                <a:gd name="T29" fmla="*/ 0 h 4308"/>
                <a:gd name="T30" fmla="*/ 0 w 10377"/>
                <a:gd name="T31" fmla="*/ 0 h 4308"/>
                <a:gd name="T32" fmla="*/ 0 w 10377"/>
                <a:gd name="T33" fmla="*/ 0 h 4308"/>
                <a:gd name="T34" fmla="*/ 0 w 10377"/>
                <a:gd name="T35" fmla="*/ 0 h 4308"/>
                <a:gd name="T36" fmla="*/ 0 w 10377"/>
                <a:gd name="T37" fmla="*/ 1 h 4308"/>
                <a:gd name="T38" fmla="*/ 0 w 10377"/>
                <a:gd name="T39" fmla="*/ 1 h 4308"/>
                <a:gd name="T40" fmla="*/ 0 w 10377"/>
                <a:gd name="T41" fmla="*/ 1 h 4308"/>
                <a:gd name="T42" fmla="*/ 0 w 10377"/>
                <a:gd name="T43" fmla="*/ 1 h 4308"/>
                <a:gd name="T44" fmla="*/ 0 w 10377"/>
                <a:gd name="T45" fmla="*/ 1 h 4308"/>
                <a:gd name="T46" fmla="*/ 0 w 10377"/>
                <a:gd name="T47" fmla="*/ 2 h 4308"/>
                <a:gd name="T48" fmla="*/ 0 w 10377"/>
                <a:gd name="T49" fmla="*/ 2 h 4308"/>
                <a:gd name="T50" fmla="*/ 0 w 10377"/>
                <a:gd name="T51" fmla="*/ 2 h 4308"/>
                <a:gd name="T52" fmla="*/ 0 w 10377"/>
                <a:gd name="T53" fmla="*/ 2 h 4308"/>
                <a:gd name="T54" fmla="*/ 0 w 10377"/>
                <a:gd name="T55" fmla="*/ 2 h 4308"/>
                <a:gd name="T56" fmla="*/ 0 w 10377"/>
                <a:gd name="T57" fmla="*/ 2 h 4308"/>
                <a:gd name="T58" fmla="*/ 0 w 10377"/>
                <a:gd name="T59" fmla="*/ 2 h 430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377"/>
                <a:gd name="T91" fmla="*/ 0 h 4308"/>
                <a:gd name="T92" fmla="*/ 10377 w 10377"/>
                <a:gd name="T93" fmla="*/ 4308 h 430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377" h="4308">
                  <a:moveTo>
                    <a:pt x="0" y="4271"/>
                  </a:moveTo>
                  <a:lnTo>
                    <a:pt x="358" y="4209"/>
                  </a:lnTo>
                  <a:lnTo>
                    <a:pt x="716" y="4112"/>
                  </a:lnTo>
                  <a:lnTo>
                    <a:pt x="1074" y="3969"/>
                  </a:lnTo>
                  <a:lnTo>
                    <a:pt x="1432" y="3767"/>
                  </a:lnTo>
                  <a:lnTo>
                    <a:pt x="1789" y="3495"/>
                  </a:lnTo>
                  <a:lnTo>
                    <a:pt x="2148" y="3146"/>
                  </a:lnTo>
                  <a:lnTo>
                    <a:pt x="2505" y="2722"/>
                  </a:lnTo>
                  <a:lnTo>
                    <a:pt x="2863" y="2237"/>
                  </a:lnTo>
                  <a:lnTo>
                    <a:pt x="3221" y="1715"/>
                  </a:lnTo>
                  <a:lnTo>
                    <a:pt x="3578" y="1194"/>
                  </a:lnTo>
                  <a:lnTo>
                    <a:pt x="3936" y="718"/>
                  </a:lnTo>
                  <a:lnTo>
                    <a:pt x="4294" y="335"/>
                  </a:lnTo>
                  <a:lnTo>
                    <a:pt x="4652" y="87"/>
                  </a:lnTo>
                  <a:lnTo>
                    <a:pt x="5009" y="0"/>
                  </a:lnTo>
                  <a:lnTo>
                    <a:pt x="5368" y="87"/>
                  </a:lnTo>
                  <a:lnTo>
                    <a:pt x="5725" y="335"/>
                  </a:lnTo>
                  <a:lnTo>
                    <a:pt x="6083" y="718"/>
                  </a:lnTo>
                  <a:lnTo>
                    <a:pt x="6441" y="1194"/>
                  </a:lnTo>
                  <a:lnTo>
                    <a:pt x="6799" y="1715"/>
                  </a:lnTo>
                  <a:lnTo>
                    <a:pt x="7156" y="2237"/>
                  </a:lnTo>
                  <a:lnTo>
                    <a:pt x="7515" y="2722"/>
                  </a:lnTo>
                  <a:lnTo>
                    <a:pt x="7872" y="3146"/>
                  </a:lnTo>
                  <a:lnTo>
                    <a:pt x="8229" y="3495"/>
                  </a:lnTo>
                  <a:lnTo>
                    <a:pt x="8588" y="3767"/>
                  </a:lnTo>
                  <a:lnTo>
                    <a:pt x="8945" y="3969"/>
                  </a:lnTo>
                  <a:lnTo>
                    <a:pt x="9303" y="4112"/>
                  </a:lnTo>
                  <a:lnTo>
                    <a:pt x="9661" y="4209"/>
                  </a:lnTo>
                  <a:lnTo>
                    <a:pt x="10019" y="4271"/>
                  </a:lnTo>
                  <a:lnTo>
                    <a:pt x="10377" y="4308"/>
                  </a:lnTo>
                </a:path>
              </a:pathLst>
            </a:custGeom>
            <a:noFill/>
            <a:ln w="5715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1152" y="2640"/>
              <a:ext cx="0" cy="9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Line 7"/>
            <p:cNvSpPr>
              <a:spLocks noChangeShapeType="1"/>
            </p:cNvSpPr>
            <p:nvPr/>
          </p:nvSpPr>
          <p:spPr bwMode="auto">
            <a:xfrm>
              <a:off x="2304" y="2640"/>
              <a:ext cx="0" cy="9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1032" y="3600"/>
              <a:ext cx="13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1152" y="2726"/>
              <a:ext cx="1104" cy="1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1000" b="1">
                  <a:latin typeface="Verdana" pitchFamily="34" charset="0"/>
                  <a:ea typeface="宋体" charset="-122"/>
                </a:rPr>
                <a:t>Specification Limits</a:t>
              </a:r>
            </a:p>
          </p:txBody>
        </p: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>
              <a:off x="1152" y="2880"/>
              <a:ext cx="11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3" name="Group 11"/>
          <p:cNvGrpSpPr>
            <a:grpSpLocks/>
          </p:cNvGrpSpPr>
          <p:nvPr/>
        </p:nvGrpSpPr>
        <p:grpSpPr bwMode="auto">
          <a:xfrm>
            <a:off x="4638675" y="3690938"/>
            <a:ext cx="2933700" cy="1524000"/>
            <a:chOff x="1008" y="288"/>
            <a:chExt cx="1848" cy="960"/>
          </a:xfrm>
        </p:grpSpPr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152" y="624"/>
              <a:ext cx="1584" cy="624"/>
            </a:xfrm>
            <a:custGeom>
              <a:avLst/>
              <a:gdLst>
                <a:gd name="T0" fmla="*/ 0 w 10377"/>
                <a:gd name="T1" fmla="*/ 2 h 4308"/>
                <a:gd name="T2" fmla="*/ 0 w 10377"/>
                <a:gd name="T3" fmla="*/ 2 h 4308"/>
                <a:gd name="T4" fmla="*/ 0 w 10377"/>
                <a:gd name="T5" fmla="*/ 2 h 4308"/>
                <a:gd name="T6" fmla="*/ 1 w 10377"/>
                <a:gd name="T7" fmla="*/ 2 h 4308"/>
                <a:gd name="T8" fmla="*/ 1 w 10377"/>
                <a:gd name="T9" fmla="*/ 2 h 4308"/>
                <a:gd name="T10" fmla="*/ 1 w 10377"/>
                <a:gd name="T11" fmla="*/ 2 h 4308"/>
                <a:gd name="T12" fmla="*/ 1 w 10377"/>
                <a:gd name="T13" fmla="*/ 1 h 4308"/>
                <a:gd name="T14" fmla="*/ 1 w 10377"/>
                <a:gd name="T15" fmla="*/ 1 h 4308"/>
                <a:gd name="T16" fmla="*/ 2 w 10377"/>
                <a:gd name="T17" fmla="*/ 1 h 4308"/>
                <a:gd name="T18" fmla="*/ 2 w 10377"/>
                <a:gd name="T19" fmla="*/ 1 h 4308"/>
                <a:gd name="T20" fmla="*/ 2 w 10377"/>
                <a:gd name="T21" fmla="*/ 1 h 4308"/>
                <a:gd name="T22" fmla="*/ 2 w 10377"/>
                <a:gd name="T23" fmla="*/ 0 h 4308"/>
                <a:gd name="T24" fmla="*/ 2 w 10377"/>
                <a:gd name="T25" fmla="*/ 0 h 4308"/>
                <a:gd name="T26" fmla="*/ 2 w 10377"/>
                <a:gd name="T27" fmla="*/ 0 h 4308"/>
                <a:gd name="T28" fmla="*/ 3 w 10377"/>
                <a:gd name="T29" fmla="*/ 0 h 4308"/>
                <a:gd name="T30" fmla="*/ 3 w 10377"/>
                <a:gd name="T31" fmla="*/ 0 h 4308"/>
                <a:gd name="T32" fmla="*/ 3 w 10377"/>
                <a:gd name="T33" fmla="*/ 0 h 4308"/>
                <a:gd name="T34" fmla="*/ 3 w 10377"/>
                <a:gd name="T35" fmla="*/ 0 h 4308"/>
                <a:gd name="T36" fmla="*/ 4 w 10377"/>
                <a:gd name="T37" fmla="*/ 1 h 4308"/>
                <a:gd name="T38" fmla="*/ 4 w 10377"/>
                <a:gd name="T39" fmla="*/ 1 h 4308"/>
                <a:gd name="T40" fmla="*/ 4 w 10377"/>
                <a:gd name="T41" fmla="*/ 1 h 4308"/>
                <a:gd name="T42" fmla="*/ 4 w 10377"/>
                <a:gd name="T43" fmla="*/ 1 h 4308"/>
                <a:gd name="T44" fmla="*/ 4 w 10377"/>
                <a:gd name="T45" fmla="*/ 1 h 4308"/>
                <a:gd name="T46" fmla="*/ 4 w 10377"/>
                <a:gd name="T47" fmla="*/ 2 h 4308"/>
                <a:gd name="T48" fmla="*/ 5 w 10377"/>
                <a:gd name="T49" fmla="*/ 2 h 4308"/>
                <a:gd name="T50" fmla="*/ 5 w 10377"/>
                <a:gd name="T51" fmla="*/ 2 h 4308"/>
                <a:gd name="T52" fmla="*/ 5 w 10377"/>
                <a:gd name="T53" fmla="*/ 2 h 4308"/>
                <a:gd name="T54" fmla="*/ 5 w 10377"/>
                <a:gd name="T55" fmla="*/ 2 h 4308"/>
                <a:gd name="T56" fmla="*/ 5 w 10377"/>
                <a:gd name="T57" fmla="*/ 2 h 4308"/>
                <a:gd name="T58" fmla="*/ 6 w 10377"/>
                <a:gd name="T59" fmla="*/ 2 h 430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377"/>
                <a:gd name="T91" fmla="*/ 0 h 4308"/>
                <a:gd name="T92" fmla="*/ 10377 w 10377"/>
                <a:gd name="T93" fmla="*/ 4308 h 430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377" h="4308">
                  <a:moveTo>
                    <a:pt x="0" y="4271"/>
                  </a:moveTo>
                  <a:lnTo>
                    <a:pt x="358" y="4209"/>
                  </a:lnTo>
                  <a:lnTo>
                    <a:pt x="716" y="4112"/>
                  </a:lnTo>
                  <a:lnTo>
                    <a:pt x="1074" y="3969"/>
                  </a:lnTo>
                  <a:lnTo>
                    <a:pt x="1432" y="3767"/>
                  </a:lnTo>
                  <a:lnTo>
                    <a:pt x="1789" y="3495"/>
                  </a:lnTo>
                  <a:lnTo>
                    <a:pt x="2148" y="3146"/>
                  </a:lnTo>
                  <a:lnTo>
                    <a:pt x="2505" y="2722"/>
                  </a:lnTo>
                  <a:lnTo>
                    <a:pt x="2863" y="2237"/>
                  </a:lnTo>
                  <a:lnTo>
                    <a:pt x="3221" y="1715"/>
                  </a:lnTo>
                  <a:lnTo>
                    <a:pt x="3578" y="1194"/>
                  </a:lnTo>
                  <a:lnTo>
                    <a:pt x="3936" y="718"/>
                  </a:lnTo>
                  <a:lnTo>
                    <a:pt x="4294" y="335"/>
                  </a:lnTo>
                  <a:lnTo>
                    <a:pt x="4652" y="87"/>
                  </a:lnTo>
                  <a:lnTo>
                    <a:pt x="5009" y="0"/>
                  </a:lnTo>
                  <a:lnTo>
                    <a:pt x="5368" y="87"/>
                  </a:lnTo>
                  <a:lnTo>
                    <a:pt x="5725" y="335"/>
                  </a:lnTo>
                  <a:lnTo>
                    <a:pt x="6083" y="718"/>
                  </a:lnTo>
                  <a:lnTo>
                    <a:pt x="6441" y="1194"/>
                  </a:lnTo>
                  <a:lnTo>
                    <a:pt x="6799" y="1715"/>
                  </a:lnTo>
                  <a:lnTo>
                    <a:pt x="7156" y="2237"/>
                  </a:lnTo>
                  <a:lnTo>
                    <a:pt x="7515" y="2722"/>
                  </a:lnTo>
                  <a:lnTo>
                    <a:pt x="7872" y="3146"/>
                  </a:lnTo>
                  <a:lnTo>
                    <a:pt x="8229" y="3495"/>
                  </a:lnTo>
                  <a:lnTo>
                    <a:pt x="8588" y="3767"/>
                  </a:lnTo>
                  <a:lnTo>
                    <a:pt x="8945" y="3969"/>
                  </a:lnTo>
                  <a:lnTo>
                    <a:pt x="9303" y="4112"/>
                  </a:lnTo>
                  <a:lnTo>
                    <a:pt x="9661" y="4209"/>
                  </a:lnTo>
                  <a:lnTo>
                    <a:pt x="10019" y="4271"/>
                  </a:lnTo>
                  <a:lnTo>
                    <a:pt x="10377" y="4308"/>
                  </a:lnTo>
                </a:path>
              </a:pathLst>
            </a:custGeom>
            <a:noFill/>
            <a:ln w="5715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Line 13"/>
            <p:cNvSpPr>
              <a:spLocks noChangeShapeType="1"/>
            </p:cNvSpPr>
            <p:nvPr/>
          </p:nvSpPr>
          <p:spPr bwMode="auto">
            <a:xfrm>
              <a:off x="1152" y="288"/>
              <a:ext cx="0" cy="9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>
              <a:off x="2304" y="288"/>
              <a:ext cx="0" cy="9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Line 15"/>
            <p:cNvSpPr>
              <a:spLocks noChangeShapeType="1"/>
            </p:cNvSpPr>
            <p:nvPr/>
          </p:nvSpPr>
          <p:spPr bwMode="auto">
            <a:xfrm>
              <a:off x="1008" y="1248"/>
              <a:ext cx="184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1152" y="374"/>
              <a:ext cx="1104" cy="1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1000" b="1">
                  <a:latin typeface="Verdana" pitchFamily="34" charset="0"/>
                  <a:ea typeface="宋体" charset="-122"/>
                </a:rPr>
                <a:t>Specification Limits</a:t>
              </a:r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>
              <a:off x="1152" y="528"/>
              <a:ext cx="11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0" name="Group 20"/>
          <p:cNvGrpSpPr>
            <a:grpSpLocks/>
          </p:cNvGrpSpPr>
          <p:nvPr/>
        </p:nvGrpSpPr>
        <p:grpSpPr bwMode="auto">
          <a:xfrm>
            <a:off x="815975" y="1397000"/>
            <a:ext cx="1684338" cy="965200"/>
            <a:chOff x="523" y="1296"/>
            <a:chExt cx="1061" cy="608"/>
          </a:xfrm>
        </p:grpSpPr>
        <p:sp>
          <p:nvSpPr>
            <p:cNvPr id="31" name="AutoShape 21"/>
            <p:cNvSpPr>
              <a:spLocks noChangeArrowheads="1"/>
            </p:cNvSpPr>
            <p:nvPr/>
          </p:nvSpPr>
          <p:spPr bwMode="ltGray">
            <a:xfrm>
              <a:off x="523" y="1296"/>
              <a:ext cx="1048" cy="608"/>
            </a:xfrm>
            <a:prstGeom prst="chevron">
              <a:avLst>
                <a:gd name="adj" fmla="val 34139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" name="Text Box 22"/>
            <p:cNvSpPr txBox="1">
              <a:spLocks noChangeArrowheads="1"/>
            </p:cNvSpPr>
            <p:nvPr/>
          </p:nvSpPr>
          <p:spPr bwMode="auto">
            <a:xfrm>
              <a:off x="630" y="1468"/>
              <a:ext cx="954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 dirty="0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Step 7</a:t>
              </a:r>
            </a:p>
          </p:txBody>
        </p:sp>
      </p:grpSp>
      <p:sp>
        <p:nvSpPr>
          <p:cNvPr id="33" name="Text Box 23"/>
          <p:cNvSpPr txBox="1">
            <a:spLocks noChangeArrowheads="1"/>
          </p:cNvSpPr>
          <p:nvPr/>
        </p:nvSpPr>
        <p:spPr bwMode="auto">
          <a:xfrm>
            <a:off x="1936750" y="2995613"/>
            <a:ext cx="4816475" cy="911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19100" indent="-419100" algn="ctr" eaLnBrk="0" hangingPunct="0">
              <a:buClr>
                <a:schemeClr val="folHlink"/>
              </a:buClr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Capability Metrics: PPM, DPMO, Cp, Cpk, Pp, </a:t>
            </a:r>
          </a:p>
          <a:p>
            <a:pPr marL="419100" indent="-419100" algn="ctr" eaLnBrk="0" hangingPunct="0">
              <a:buClr>
                <a:schemeClr val="folHlink"/>
              </a:buClr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&amp; Ppk ; Sigma Levels (Z Scores)</a:t>
            </a:r>
          </a:p>
          <a:p>
            <a:pPr marL="419100" indent="-419100" algn="ctr" eaLnBrk="0" hangingPunct="0">
              <a:lnSpc>
                <a:spcPct val="95000"/>
              </a:lnSpc>
              <a:spcBef>
                <a:spcPct val="40000"/>
              </a:spcBef>
              <a:buClr>
                <a:schemeClr val="folHlink"/>
              </a:buClr>
            </a:pPr>
            <a:endParaRPr lang="en-US" altLang="zh-CN" sz="1600" b="1" dirty="0">
              <a:solidFill>
                <a:schemeClr val="folHlink"/>
              </a:solidFill>
              <a:latin typeface="Verdana" pitchFamily="34" charset="0"/>
              <a:ea typeface="宋体" charset="-122"/>
            </a:endParaRP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1743075" y="5214938"/>
            <a:ext cx="2282825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 dirty="0">
                <a:latin typeface="Verdana" pitchFamily="34" charset="0"/>
                <a:ea typeface="宋体" charset="-122"/>
              </a:rPr>
              <a:t>Process is capable</a:t>
            </a: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4714875" y="5214938"/>
            <a:ext cx="2728913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 dirty="0">
                <a:latin typeface="Verdana" pitchFamily="34" charset="0"/>
                <a:ea typeface="宋体" charset="-122"/>
              </a:rPr>
              <a:t>Process is not capable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SimSun" pitchFamily="2" charset="-122"/>
              </a:rPr>
              <a:t>Process Capability Studies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16900" cy="5105400"/>
          </a:xfrm>
        </p:spPr>
        <p:txBody>
          <a:bodyPr/>
          <a:lstStyle/>
          <a:p>
            <a:pPr marL="0" eaLnBrk="1" hangingPunct="1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000" b="1" dirty="0" smtClean="0"/>
              <a:t>The initial process study should be focused on </a:t>
            </a:r>
            <a:r>
              <a:rPr lang="en-US" sz="2000" b="1" i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</a:t>
            </a:r>
            <a:r>
              <a:rPr lang="en-US" sz="2000" b="1" dirty="0" smtClean="0"/>
              <a:t>, not attribute data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1600" b="1" dirty="0" smtClean="0">
                <a:solidFill>
                  <a:srgbClr val="4514FA"/>
                </a:solidFill>
              </a:rPr>
              <a:t>Assembly errors, test failures, and surface defects are examples of attribute data, which is important to understand, but is not covered in this initial study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1600" b="1" dirty="0" smtClean="0"/>
              <a:t>To understand the performance of characteristics monitored by attribute data will require more data collected over time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1600" b="1" dirty="0" smtClean="0">
                <a:solidFill>
                  <a:srgbClr val="4514FA"/>
                </a:solidFill>
              </a:rPr>
              <a:t>Unless approved by an authorized Jabil representative, </a:t>
            </a:r>
            <a:r>
              <a:rPr lang="en-US" sz="1600" b="1" i="1" u="sng" dirty="0" smtClean="0">
                <a:solidFill>
                  <a:srgbClr val="4514F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attribute data are not acceptable for PPAP submission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057400" y="5181600"/>
            <a:ext cx="4953000" cy="533400"/>
            <a:chOff x="2840" y="3650"/>
            <a:chExt cx="2821" cy="436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2840" y="3650"/>
              <a:ext cx="2821" cy="4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69804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gray">
            <a:xfrm>
              <a:off x="2903" y="3707"/>
              <a:ext cx="2713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  <a:buClr>
                  <a:srgbClr val="1F3F5F"/>
                </a:buClr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Verdana" pitchFamily="34" charset="0"/>
                </a:rPr>
                <a:t>Focus on </a:t>
              </a:r>
              <a:r>
                <a:rPr lang="en-US" sz="2000" b="1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variable</a:t>
              </a:r>
              <a:r>
                <a:rPr lang="en-US" sz="2000" b="1" dirty="0">
                  <a:solidFill>
                    <a:schemeClr val="bg1"/>
                  </a:solidFill>
                  <a:latin typeface="Verdana" pitchFamily="34" charset="0"/>
                </a:rPr>
                <a:t> data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Capability Indices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Group 46"/>
          <p:cNvGraphicFramePr>
            <a:graphicFrameLocks noGrp="1"/>
          </p:cNvGraphicFramePr>
          <p:nvPr/>
        </p:nvGraphicFramePr>
        <p:xfrm>
          <a:off x="457200" y="1295400"/>
          <a:ext cx="8229600" cy="4630420"/>
        </p:xfrm>
        <a:graphic>
          <a:graphicData uri="http://schemas.openxmlformats.org/drawingml/2006/table">
            <a:tbl>
              <a:tblPr/>
              <a:tblGrid>
                <a:gridCol w="1444625"/>
                <a:gridCol w="1916113"/>
                <a:gridCol w="4868862"/>
              </a:tblGrid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Capability Index</a:t>
                      </a:r>
                    </a:p>
                  </a:txBody>
                  <a:tcPr marL="45720" marR="4572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C5E2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Formula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C5E2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What it shows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C5E2FF"/>
                        </a:gs>
                      </a:gsLst>
                      <a:lin ang="5400000" scaled="1"/>
                    </a:gradFill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C</a:t>
                      </a:r>
                      <a:r>
                        <a:rPr kumimoji="0" lang="en-US" altLang="zh-CN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p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Verdana" pitchFamily="34" charset="0"/>
                        <a:ea typeface="宋体" charset="-122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Char char=" "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Relates short term (within subgroup) standard deviation to tolerance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Char char=" "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Sometimes called “Entitlement,” meaning it is the best the current process can do, if centered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C</a:t>
                      </a:r>
                      <a:r>
                        <a:rPr kumimoji="0" lang="en-US" altLang="zh-CN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pk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Verdana" pitchFamily="34" charset="0"/>
                        <a:ea typeface="宋体" charset="-122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Char char=" "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Relates short term mean &amp; short term (within subgroup) standard deviation to tolerance 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Char char=" "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Only tells you about the nearest spec limit; doesn’t tell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 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anything about the other side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000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P</a:t>
                      </a:r>
                      <a:r>
                        <a:rPr kumimoji="0" lang="en-US" altLang="zh-CN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P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Verdana" pitchFamily="34" charset="0"/>
                        <a:ea typeface="宋体" charset="-122"/>
                        <a:cs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Verdana" pitchFamily="34" charset="0"/>
                        <a:ea typeface="宋体" charset="-122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Char char=" "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Verdana" pitchFamily="34" charset="0"/>
                        <a:ea typeface="宋体" charset="-122"/>
                        <a:cs typeface="Arial" charset="0"/>
                      </a:endParaRP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Char char=" "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Relates long term (overall) standard deviation to tolerance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P</a:t>
                      </a:r>
                      <a:r>
                        <a:rPr kumimoji="0" lang="en-US" altLang="zh-CN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pk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endParaRPr kumimoji="0" lang="en-US" altLang="zh-CN" sz="20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Arial" charset="0"/>
                        <a:ea typeface="宋体" charset="-122"/>
                        <a:cs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Verdana" pitchFamily="34" charset="0"/>
                        <a:ea typeface="宋体" charset="-122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Char char=" "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Relates mean &amp; long term (overall) standard deviation to tolerance 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Char char=" "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宋体" charset="-122"/>
                          <a:cs typeface="Arial" charset="0"/>
                        </a:rPr>
                        <a:t>Only tells you about the nearest spec limit; doesn’t tell anything about the other side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" name="Group 57"/>
          <p:cNvGrpSpPr>
            <a:grpSpLocks/>
          </p:cNvGrpSpPr>
          <p:nvPr/>
        </p:nvGrpSpPr>
        <p:grpSpPr bwMode="auto">
          <a:xfrm>
            <a:off x="1447800" y="2438400"/>
            <a:ext cx="3581400" cy="995363"/>
            <a:chOff x="912" y="1533"/>
            <a:chExt cx="2256" cy="627"/>
          </a:xfrm>
        </p:grpSpPr>
        <p:grpSp>
          <p:nvGrpSpPr>
            <p:cNvPr id="5" name="Group 47"/>
            <p:cNvGrpSpPr>
              <a:grpSpLocks/>
            </p:cNvGrpSpPr>
            <p:nvPr/>
          </p:nvGrpSpPr>
          <p:grpSpPr bwMode="auto">
            <a:xfrm>
              <a:off x="1200" y="1533"/>
              <a:ext cx="1968" cy="583"/>
              <a:chOff x="4032" y="2256"/>
              <a:chExt cx="1536" cy="768"/>
            </a:xfrm>
          </p:grpSpPr>
          <p:sp>
            <p:nvSpPr>
              <p:cNvPr id="8" name="AutoShape 48"/>
              <p:cNvSpPr>
                <a:spLocks noChangeArrowheads="1"/>
              </p:cNvSpPr>
              <p:nvPr/>
            </p:nvSpPr>
            <p:spPr bwMode="auto">
              <a:xfrm>
                <a:off x="4032" y="2256"/>
                <a:ext cx="1536" cy="7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A50021"/>
                  </a:gs>
                  <a:gs pos="100000">
                    <a:srgbClr val="A50021">
                      <a:gamma/>
                      <a:tint val="66667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en-US" sz="1700" b="1" dirty="0">
                    <a:solidFill>
                      <a:schemeClr val="bg1"/>
                    </a:solidFill>
                    <a:latin typeface="Verdana" pitchFamily="34" charset="0"/>
                  </a:rPr>
                  <a:t>Cp/Cpk are used to </a:t>
                </a:r>
                <a:r>
                  <a:rPr lang="en-US" sz="1700" b="1" i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</a:rPr>
                  <a:t>estimate</a:t>
                </a:r>
                <a:r>
                  <a:rPr lang="en-US" sz="1700" b="1" dirty="0">
                    <a:solidFill>
                      <a:schemeClr val="bg1"/>
                    </a:solidFill>
                    <a:latin typeface="Verdana" pitchFamily="34" charset="0"/>
                  </a:rPr>
                  <a:t> potential process </a:t>
                </a:r>
                <a:r>
                  <a:rPr lang="en-US" sz="1700" b="1" i="1" dirty="0">
                    <a:solidFill>
                      <a:schemeClr val="bg1"/>
                    </a:solidFill>
                    <a:latin typeface="Verdana" pitchFamily="34" charset="0"/>
                  </a:rPr>
                  <a:t>c</a:t>
                </a:r>
                <a:r>
                  <a:rPr lang="en-US" sz="1700" b="1" i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</a:rPr>
                  <a:t>apability</a:t>
                </a:r>
              </a:p>
            </p:txBody>
          </p:sp>
          <p:sp>
            <p:nvSpPr>
              <p:cNvPr id="9" name="AutoShape 49"/>
              <p:cNvSpPr>
                <a:spLocks noChangeArrowheads="1"/>
              </p:cNvSpPr>
              <p:nvPr/>
            </p:nvSpPr>
            <p:spPr bwMode="auto">
              <a:xfrm>
                <a:off x="4067" y="2291"/>
                <a:ext cx="1453" cy="685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zh-CN">
                  <a:ea typeface="宋体" charset="-122"/>
                </a:endParaRPr>
              </a:p>
            </p:txBody>
          </p:sp>
        </p:grpSp>
        <p:sp>
          <p:nvSpPr>
            <p:cNvPr id="6" name="Line 53"/>
            <p:cNvSpPr>
              <a:spLocks noChangeShapeType="1"/>
            </p:cNvSpPr>
            <p:nvPr/>
          </p:nvSpPr>
          <p:spPr bwMode="auto">
            <a:xfrm flipH="1" flipV="1">
              <a:off x="912" y="1584"/>
              <a:ext cx="288" cy="288"/>
            </a:xfrm>
            <a:prstGeom prst="line">
              <a:avLst/>
            </a:prstGeom>
            <a:noFill/>
            <a:ln w="25400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54"/>
            <p:cNvSpPr>
              <a:spLocks noChangeShapeType="1"/>
            </p:cNvSpPr>
            <p:nvPr/>
          </p:nvSpPr>
          <p:spPr bwMode="auto">
            <a:xfrm flipH="1">
              <a:off x="912" y="1872"/>
              <a:ext cx="288" cy="288"/>
            </a:xfrm>
            <a:prstGeom prst="line">
              <a:avLst/>
            </a:prstGeom>
            <a:noFill/>
            <a:ln w="25400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Group 58"/>
          <p:cNvGrpSpPr>
            <a:grpSpLocks/>
          </p:cNvGrpSpPr>
          <p:nvPr/>
        </p:nvGrpSpPr>
        <p:grpSpPr bwMode="auto">
          <a:xfrm>
            <a:off x="1447800" y="4495800"/>
            <a:ext cx="3581400" cy="925513"/>
            <a:chOff x="912" y="2822"/>
            <a:chExt cx="2256" cy="583"/>
          </a:xfrm>
        </p:grpSpPr>
        <p:grpSp>
          <p:nvGrpSpPr>
            <p:cNvPr id="11" name="Group 50"/>
            <p:cNvGrpSpPr>
              <a:grpSpLocks/>
            </p:cNvGrpSpPr>
            <p:nvPr/>
          </p:nvGrpSpPr>
          <p:grpSpPr bwMode="auto">
            <a:xfrm>
              <a:off x="1200" y="2822"/>
              <a:ext cx="1968" cy="583"/>
              <a:chOff x="4032" y="2256"/>
              <a:chExt cx="1536" cy="768"/>
            </a:xfrm>
          </p:grpSpPr>
          <p:sp>
            <p:nvSpPr>
              <p:cNvPr id="14" name="AutoShape 51"/>
              <p:cNvSpPr>
                <a:spLocks noChangeArrowheads="1"/>
              </p:cNvSpPr>
              <p:nvPr/>
            </p:nvSpPr>
            <p:spPr bwMode="auto">
              <a:xfrm>
                <a:off x="4032" y="2256"/>
                <a:ext cx="1536" cy="7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A50021"/>
                  </a:gs>
                  <a:gs pos="100000">
                    <a:srgbClr val="A50021">
                      <a:gamma/>
                      <a:tint val="66667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en-US" sz="1700" b="1">
                    <a:solidFill>
                      <a:schemeClr val="bg1"/>
                    </a:solidFill>
                    <a:latin typeface="Verdana" pitchFamily="34" charset="0"/>
                  </a:rPr>
                  <a:t>Pp/Ppk are used to </a:t>
                </a:r>
                <a:r>
                  <a:rPr lang="en-US" sz="1700" b="1" i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</a:rPr>
                  <a:t>measure</a:t>
                </a:r>
                <a:r>
                  <a:rPr lang="en-US" sz="1700" b="1">
                    <a:solidFill>
                      <a:schemeClr val="bg1"/>
                    </a:solidFill>
                    <a:latin typeface="Verdana" pitchFamily="34" charset="0"/>
                  </a:rPr>
                  <a:t> actual  process </a:t>
                </a:r>
                <a:r>
                  <a:rPr lang="en-US" sz="1700" b="1" i="1">
                    <a:solidFill>
                      <a:schemeClr val="bg1"/>
                    </a:solidFill>
                    <a:latin typeface="Verdana" pitchFamily="34" charset="0"/>
                  </a:rPr>
                  <a:t>p</a:t>
                </a:r>
                <a:r>
                  <a:rPr lang="en-US" sz="1700" b="1" i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</a:rPr>
                  <a:t>erformance</a:t>
                </a:r>
              </a:p>
            </p:txBody>
          </p:sp>
          <p:sp>
            <p:nvSpPr>
              <p:cNvPr id="15" name="AutoShape 52"/>
              <p:cNvSpPr>
                <a:spLocks noChangeArrowheads="1"/>
              </p:cNvSpPr>
              <p:nvPr/>
            </p:nvSpPr>
            <p:spPr bwMode="auto">
              <a:xfrm>
                <a:off x="4067" y="2291"/>
                <a:ext cx="1453" cy="685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zh-CN">
                  <a:ea typeface="宋体" charset="-122"/>
                </a:endParaRPr>
              </a:p>
            </p:txBody>
          </p:sp>
        </p:grpSp>
        <p:sp>
          <p:nvSpPr>
            <p:cNvPr id="12" name="Line 55"/>
            <p:cNvSpPr>
              <a:spLocks noChangeShapeType="1"/>
            </p:cNvSpPr>
            <p:nvPr/>
          </p:nvSpPr>
          <p:spPr bwMode="auto">
            <a:xfrm flipH="1" flipV="1">
              <a:off x="912" y="2880"/>
              <a:ext cx="288" cy="240"/>
            </a:xfrm>
            <a:prstGeom prst="line">
              <a:avLst/>
            </a:prstGeom>
            <a:noFill/>
            <a:ln w="25400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56"/>
            <p:cNvSpPr>
              <a:spLocks noChangeShapeType="1"/>
            </p:cNvSpPr>
            <p:nvPr/>
          </p:nvSpPr>
          <p:spPr bwMode="auto">
            <a:xfrm flipH="1">
              <a:off x="912" y="3120"/>
              <a:ext cx="288" cy="192"/>
            </a:xfrm>
            <a:prstGeom prst="line">
              <a:avLst/>
            </a:prstGeom>
            <a:noFill/>
            <a:ln w="25400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Capability Indices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16900" cy="51054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Cpk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0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predicts capability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宋体" charset="-122"/>
              </a:rPr>
              <a:t>Based on short term within subgroup variation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宋体" charset="-122"/>
              </a:rPr>
              <a:t>Does not include the effect of process variability between subgroups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endParaRPr lang="en-US" altLang="zh-CN" b="1" dirty="0" smtClean="0">
              <a:ea typeface="宋体" charset="-122"/>
            </a:endParaRP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Cpk should be used when</a:t>
            </a:r>
            <a:r>
              <a:rPr lang="en-US" altLang="zh-CN" sz="2000" b="1" dirty="0" smtClean="0">
                <a:ea typeface="宋体" charset="-122"/>
              </a:rPr>
              <a:t>: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Verdana" pitchFamily="34" charset="0"/>
              <a:buChar char="−"/>
            </a:pPr>
            <a:r>
              <a:rPr lang="en-US" altLang="zh-CN" sz="1800" b="1" dirty="0" smtClean="0">
                <a:ea typeface="宋体" charset="-122"/>
              </a:rPr>
              <a:t>Developing new parts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Verdana" pitchFamily="34" charset="0"/>
              <a:buChar char="−"/>
            </a:pPr>
            <a:r>
              <a:rPr lang="en-US" altLang="zh-CN" sz="1800" b="1" dirty="0" smtClean="0">
                <a:ea typeface="宋体" charset="-122"/>
              </a:rPr>
              <a:t>Revising specifications on a part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Verdana" pitchFamily="34" charset="0"/>
              <a:buChar char="−"/>
            </a:pPr>
            <a:r>
              <a:rPr lang="en-US" altLang="zh-CN" sz="1800" b="1" dirty="0" smtClean="0">
                <a:ea typeface="宋体" charset="-122"/>
              </a:rPr>
              <a:t>Materials, processes, manufacturing location, or equipment have significantly changed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Verdana" pitchFamily="34" charset="0"/>
              <a:buChar char="−"/>
            </a:pPr>
            <a:r>
              <a:rPr lang="en-US" altLang="zh-CN" sz="1800" b="1" dirty="0" smtClean="0">
                <a:ea typeface="宋体" charset="-122"/>
              </a:rPr>
              <a:t>Material suppliers have changed (include certificate of analysis)</a:t>
            </a:r>
          </a:p>
          <a:p>
            <a:pPr lvl="1" eaLnBrk="1" hangingPunct="1">
              <a:lnSpc>
                <a:spcPct val="100000"/>
              </a:lnSpc>
              <a:buFontTx/>
              <a:buNone/>
            </a:pPr>
            <a:endParaRPr lang="en-US" altLang="zh-CN" sz="1800" b="1" dirty="0" smtClean="0">
              <a:ea typeface="宋体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Capability Indices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16900" cy="51054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Ppk</a:t>
            </a:r>
            <a:r>
              <a:rPr lang="en-US" altLang="zh-CN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indicates </a:t>
            </a:r>
            <a:r>
              <a:rPr lang="en-US" altLang="zh-CN" sz="20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past performance</a:t>
            </a:r>
            <a:r>
              <a:rPr lang="en-US" altLang="zh-CN" sz="1800" b="1" dirty="0" smtClean="0">
                <a:ea typeface="宋体" charset="-122"/>
              </a:rPr>
              <a:t> 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宋体" charset="-122"/>
              </a:rPr>
              <a:t>Based on long term total variation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宋体" charset="-122"/>
              </a:rPr>
              <a:t>Unlike Cpk, Ppk is not limited to variation within subgroups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宋体" charset="-122"/>
              </a:rPr>
              <a:t>However, Ppk cannot isolate within subgroup variation from between subgroup variation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ea typeface="宋体" charset="-122"/>
              </a:rPr>
              <a:t>When calculated from the same data set, Cpk and Ppk can be compared to analyze the sources of process variation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en-US" altLang="zh-CN" sz="1800" b="1" dirty="0" smtClean="0">
              <a:ea typeface="宋体" charset="-122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zh-CN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Ppk should be used when</a:t>
            </a:r>
            <a:r>
              <a:rPr lang="en-US" altLang="zh-CN" sz="1800" b="1" dirty="0" smtClean="0">
                <a:ea typeface="宋体" charset="-122"/>
              </a:rPr>
              <a:t>: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</a:pPr>
            <a:r>
              <a:rPr lang="en-US" altLang="zh-CN" sz="1800" b="1" dirty="0" smtClean="0">
                <a:ea typeface="宋体" charset="-122"/>
              </a:rPr>
              <a:t>The supplier is new to Jabil, but has already been manufacturing a part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</a:pPr>
            <a:r>
              <a:rPr lang="en-US" altLang="zh-CN" sz="1800" b="1" dirty="0" smtClean="0">
                <a:ea typeface="宋体" charset="-122"/>
              </a:rPr>
              <a:t>The supplier is existing, but has produced a number of nonconforming parts</a:t>
            </a:r>
          </a:p>
          <a:p>
            <a:pPr lvl="1" eaLnBrk="1" hangingPunct="1">
              <a:lnSpc>
                <a:spcPct val="90000"/>
              </a:lnSpc>
            </a:pPr>
            <a:endParaRPr lang="en-US" altLang="zh-CN" sz="1800" b="1" dirty="0" smtClean="0">
              <a:ea typeface="宋体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Difference between Cp &amp; Cpk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0" y="1143000"/>
            <a:ext cx="8216900" cy="121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Cp</a:t>
            </a:r>
            <a:r>
              <a:rPr lang="en-US" sz="1800" dirty="0" smtClean="0"/>
              <a:t> – determines capability of producing to specification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Cpk</a:t>
            </a:r>
            <a:r>
              <a:rPr lang="en-US" sz="1800" dirty="0" smtClean="0"/>
              <a:t> – same as Cp, but also measures how </a:t>
            </a:r>
            <a:r>
              <a:rPr lang="en-US" sz="1800" i="1" dirty="0" smtClean="0">
                <a:solidFill>
                  <a:srgbClr val="A50021"/>
                </a:solidFill>
              </a:rPr>
              <a:t>centered</a:t>
            </a:r>
            <a:r>
              <a:rPr lang="en-US" sz="1800" dirty="0" smtClean="0"/>
              <a:t> the process is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1800" dirty="0" smtClean="0"/>
              <a:t>It is important to look at both!</a:t>
            </a:r>
          </a:p>
        </p:txBody>
      </p:sp>
      <p:grpSp>
        <p:nvGrpSpPr>
          <p:cNvPr id="42" name="Group 146"/>
          <p:cNvGrpSpPr>
            <a:grpSpLocks/>
          </p:cNvGrpSpPr>
          <p:nvPr/>
        </p:nvGrpSpPr>
        <p:grpSpPr bwMode="auto">
          <a:xfrm>
            <a:off x="2971800" y="2498725"/>
            <a:ext cx="1447800" cy="717550"/>
            <a:chOff x="1872" y="1574"/>
            <a:chExt cx="912" cy="452"/>
          </a:xfrm>
        </p:grpSpPr>
        <p:grpSp>
          <p:nvGrpSpPr>
            <p:cNvPr id="43" name="Group 145"/>
            <p:cNvGrpSpPr>
              <a:grpSpLocks/>
            </p:cNvGrpSpPr>
            <p:nvPr/>
          </p:nvGrpSpPr>
          <p:grpSpPr bwMode="auto">
            <a:xfrm>
              <a:off x="1872" y="1574"/>
              <a:ext cx="912" cy="250"/>
              <a:chOff x="1872" y="1574"/>
              <a:chExt cx="912" cy="250"/>
            </a:xfrm>
          </p:grpSpPr>
          <p:sp>
            <p:nvSpPr>
              <p:cNvPr id="49" name="Line 38"/>
              <p:cNvSpPr>
                <a:spLocks noChangeShapeType="1"/>
              </p:cNvSpPr>
              <p:nvPr/>
            </p:nvSpPr>
            <p:spPr bwMode="auto">
              <a:xfrm>
                <a:off x="2256" y="177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0" name="Group 140"/>
              <p:cNvGrpSpPr>
                <a:grpSpLocks/>
              </p:cNvGrpSpPr>
              <p:nvPr/>
            </p:nvGrpSpPr>
            <p:grpSpPr bwMode="auto">
              <a:xfrm>
                <a:off x="1872" y="1574"/>
                <a:ext cx="912" cy="250"/>
                <a:chOff x="1872" y="1574"/>
                <a:chExt cx="912" cy="250"/>
              </a:xfrm>
            </p:grpSpPr>
            <p:grpSp>
              <p:nvGrpSpPr>
                <p:cNvPr id="51" name="Group 132"/>
                <p:cNvGrpSpPr>
                  <a:grpSpLocks/>
                </p:cNvGrpSpPr>
                <p:nvPr/>
              </p:nvGrpSpPr>
              <p:grpSpPr bwMode="auto">
                <a:xfrm>
                  <a:off x="1872" y="1574"/>
                  <a:ext cx="768" cy="250"/>
                  <a:chOff x="1968" y="1574"/>
                  <a:chExt cx="768" cy="250"/>
                </a:xfrm>
              </p:grpSpPr>
              <p:sp>
                <p:nvSpPr>
                  <p:cNvPr id="53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68" y="1584"/>
                    <a:ext cx="768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>
                        <a:ea typeface="宋体" charset="-122"/>
                      </a:rPr>
                      <a:t>Cp </a:t>
                    </a:r>
                  </a:p>
                </p:txBody>
              </p:sp>
              <p:sp>
                <p:nvSpPr>
                  <p:cNvPr id="54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04" y="1574"/>
                    <a:ext cx="240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2000">
                        <a:ea typeface="宋体" charset="-122"/>
                      </a:rPr>
                      <a:t>&gt;</a:t>
                    </a:r>
                  </a:p>
                </p:txBody>
              </p:sp>
            </p:grpSp>
            <p:sp>
              <p:nvSpPr>
                <p:cNvPr id="52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2352" y="1612"/>
                  <a:ext cx="43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1600">
                      <a:ea typeface="宋体" charset="-122"/>
                    </a:rPr>
                    <a:t>1.67</a:t>
                  </a:r>
                </a:p>
              </p:txBody>
            </p:sp>
          </p:grpSp>
        </p:grpSp>
        <p:grpSp>
          <p:nvGrpSpPr>
            <p:cNvPr id="44" name="Group 141"/>
            <p:cNvGrpSpPr>
              <a:grpSpLocks/>
            </p:cNvGrpSpPr>
            <p:nvPr/>
          </p:nvGrpSpPr>
          <p:grpSpPr bwMode="auto">
            <a:xfrm>
              <a:off x="1872" y="1776"/>
              <a:ext cx="912" cy="250"/>
              <a:chOff x="1872" y="1776"/>
              <a:chExt cx="912" cy="250"/>
            </a:xfrm>
          </p:grpSpPr>
          <p:sp>
            <p:nvSpPr>
              <p:cNvPr id="45" name="Text Box 42"/>
              <p:cNvSpPr txBox="1">
                <a:spLocks noChangeArrowheads="1"/>
              </p:cNvSpPr>
              <p:nvPr/>
            </p:nvSpPr>
            <p:spPr bwMode="auto">
              <a:xfrm>
                <a:off x="1872" y="1776"/>
                <a:ext cx="76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>
                    <a:ea typeface="宋体" charset="-122"/>
                  </a:rPr>
                  <a:t>Cpk  </a:t>
                </a:r>
              </a:p>
            </p:txBody>
          </p:sp>
          <p:sp>
            <p:nvSpPr>
              <p:cNvPr id="46" name="Text Box 43"/>
              <p:cNvSpPr txBox="1">
                <a:spLocks noChangeArrowheads="1"/>
              </p:cNvSpPr>
              <p:nvPr/>
            </p:nvSpPr>
            <p:spPr bwMode="auto">
              <a:xfrm>
                <a:off x="2208" y="1776"/>
                <a:ext cx="24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>
                    <a:ea typeface="宋体" charset="-122"/>
                  </a:rPr>
                  <a:t>&gt;</a:t>
                </a:r>
              </a:p>
            </p:txBody>
          </p:sp>
          <p:sp>
            <p:nvSpPr>
              <p:cNvPr id="47" name="Line 44"/>
              <p:cNvSpPr>
                <a:spLocks noChangeShapeType="1"/>
              </p:cNvSpPr>
              <p:nvPr/>
            </p:nvSpPr>
            <p:spPr bwMode="auto">
              <a:xfrm>
                <a:off x="2256" y="196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Text Box 45"/>
              <p:cNvSpPr txBox="1">
                <a:spLocks noChangeArrowheads="1"/>
              </p:cNvSpPr>
              <p:nvPr/>
            </p:nvSpPr>
            <p:spPr bwMode="auto">
              <a:xfrm>
                <a:off x="2352" y="1804"/>
                <a:ext cx="43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600">
                    <a:ea typeface="宋体" charset="-122"/>
                  </a:rPr>
                  <a:t>1.67</a:t>
                </a:r>
              </a:p>
            </p:txBody>
          </p:sp>
        </p:grpSp>
      </p:grpSp>
      <p:sp>
        <p:nvSpPr>
          <p:cNvPr id="55" name="Text Box 49"/>
          <p:cNvSpPr txBox="1">
            <a:spLocks noChangeArrowheads="1"/>
          </p:cNvSpPr>
          <p:nvPr/>
        </p:nvSpPr>
        <p:spPr bwMode="auto">
          <a:xfrm>
            <a:off x="2971800" y="33528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A50021"/>
                </a:solidFill>
                <a:ea typeface="宋体" charset="-122"/>
              </a:rPr>
              <a:t>Capable, Centered</a:t>
            </a:r>
          </a:p>
        </p:txBody>
      </p:sp>
      <p:grpSp>
        <p:nvGrpSpPr>
          <p:cNvPr id="56" name="Group 139"/>
          <p:cNvGrpSpPr>
            <a:grpSpLocks/>
          </p:cNvGrpSpPr>
          <p:nvPr/>
        </p:nvGrpSpPr>
        <p:grpSpPr bwMode="auto">
          <a:xfrm>
            <a:off x="685800" y="2514600"/>
            <a:ext cx="2133600" cy="1798638"/>
            <a:chOff x="432" y="1584"/>
            <a:chExt cx="1344" cy="1133"/>
          </a:xfrm>
        </p:grpSpPr>
        <p:sp>
          <p:nvSpPr>
            <p:cNvPr id="57" name="Line 17"/>
            <p:cNvSpPr>
              <a:spLocks noChangeShapeType="1"/>
            </p:cNvSpPr>
            <p:nvPr/>
          </p:nvSpPr>
          <p:spPr bwMode="auto">
            <a:xfrm flipV="1">
              <a:off x="1093" y="1584"/>
              <a:ext cx="0" cy="960"/>
            </a:xfrm>
            <a:prstGeom prst="line">
              <a:avLst/>
            </a:prstGeom>
            <a:noFill/>
            <a:ln w="25400">
              <a:solidFill>
                <a:srgbClr val="7F7F7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" name="Line 18"/>
            <p:cNvSpPr>
              <a:spLocks noChangeShapeType="1"/>
            </p:cNvSpPr>
            <p:nvPr/>
          </p:nvSpPr>
          <p:spPr bwMode="auto">
            <a:xfrm>
              <a:off x="432" y="2544"/>
              <a:ext cx="1296" cy="0"/>
            </a:xfrm>
            <a:prstGeom prst="line">
              <a:avLst/>
            </a:prstGeom>
            <a:noFill/>
            <a:ln w="9525">
              <a:solidFill>
                <a:srgbClr val="00216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1548" y="1933"/>
              <a:ext cx="1" cy="61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780" y="1693"/>
              <a:ext cx="624" cy="813"/>
            </a:xfrm>
            <a:custGeom>
              <a:avLst/>
              <a:gdLst>
                <a:gd name="T0" fmla="*/ 0 w 4181"/>
                <a:gd name="T1" fmla="*/ 101 h 1627"/>
                <a:gd name="T2" fmla="*/ 0 w 4181"/>
                <a:gd name="T3" fmla="*/ 101 h 1627"/>
                <a:gd name="T4" fmla="*/ 0 w 4181"/>
                <a:gd name="T5" fmla="*/ 101 h 1627"/>
                <a:gd name="T6" fmla="*/ 0 w 4181"/>
                <a:gd name="T7" fmla="*/ 101 h 1627"/>
                <a:gd name="T8" fmla="*/ 0 w 4181"/>
                <a:gd name="T9" fmla="*/ 101 h 1627"/>
                <a:gd name="T10" fmla="*/ 0 w 4181"/>
                <a:gd name="T11" fmla="*/ 100 h 1627"/>
                <a:gd name="T12" fmla="*/ 0 w 4181"/>
                <a:gd name="T13" fmla="*/ 99 h 1627"/>
                <a:gd name="T14" fmla="*/ 0 w 4181"/>
                <a:gd name="T15" fmla="*/ 97 h 1627"/>
                <a:gd name="T16" fmla="*/ 0 w 4181"/>
                <a:gd name="T17" fmla="*/ 94 h 1627"/>
                <a:gd name="T18" fmla="*/ 0 w 4181"/>
                <a:gd name="T19" fmla="*/ 90 h 1627"/>
                <a:gd name="T20" fmla="*/ 1 w 4181"/>
                <a:gd name="T21" fmla="*/ 84 h 1627"/>
                <a:gd name="T22" fmla="*/ 1 w 4181"/>
                <a:gd name="T23" fmla="*/ 78 h 1627"/>
                <a:gd name="T24" fmla="*/ 1 w 4181"/>
                <a:gd name="T25" fmla="*/ 68 h 1627"/>
                <a:gd name="T26" fmla="*/ 1 w 4181"/>
                <a:gd name="T27" fmla="*/ 58 h 1627"/>
                <a:gd name="T28" fmla="*/ 1 w 4181"/>
                <a:gd name="T29" fmla="*/ 46 h 1627"/>
                <a:gd name="T30" fmla="*/ 1 w 4181"/>
                <a:gd name="T31" fmla="*/ 34 h 1627"/>
                <a:gd name="T32" fmla="*/ 1 w 4181"/>
                <a:gd name="T33" fmla="*/ 22 h 1627"/>
                <a:gd name="T34" fmla="*/ 1 w 4181"/>
                <a:gd name="T35" fmla="*/ 12 h 1627"/>
                <a:gd name="T36" fmla="*/ 1 w 4181"/>
                <a:gd name="T37" fmla="*/ 4 h 1627"/>
                <a:gd name="T38" fmla="*/ 1 w 4181"/>
                <a:gd name="T39" fmla="*/ 0 h 1627"/>
                <a:gd name="T40" fmla="*/ 1 w 4181"/>
                <a:gd name="T41" fmla="*/ 0 h 1627"/>
                <a:gd name="T42" fmla="*/ 1 w 4181"/>
                <a:gd name="T43" fmla="*/ 4 h 1627"/>
                <a:gd name="T44" fmla="*/ 1 w 4181"/>
                <a:gd name="T45" fmla="*/ 12 h 1627"/>
                <a:gd name="T46" fmla="*/ 1 w 4181"/>
                <a:gd name="T47" fmla="*/ 22 h 1627"/>
                <a:gd name="T48" fmla="*/ 1 w 4181"/>
                <a:gd name="T49" fmla="*/ 34 h 1627"/>
                <a:gd name="T50" fmla="*/ 1 w 4181"/>
                <a:gd name="T51" fmla="*/ 46 h 1627"/>
                <a:gd name="T52" fmla="*/ 1 w 4181"/>
                <a:gd name="T53" fmla="*/ 58 h 1627"/>
                <a:gd name="T54" fmla="*/ 1 w 4181"/>
                <a:gd name="T55" fmla="*/ 68 h 1627"/>
                <a:gd name="T56" fmla="*/ 1 w 4181"/>
                <a:gd name="T57" fmla="*/ 78 h 1627"/>
                <a:gd name="T58" fmla="*/ 1 w 4181"/>
                <a:gd name="T59" fmla="*/ 84 h 1627"/>
                <a:gd name="T60" fmla="*/ 2 w 4181"/>
                <a:gd name="T61" fmla="*/ 90 h 1627"/>
                <a:gd name="T62" fmla="*/ 2 w 4181"/>
                <a:gd name="T63" fmla="*/ 94 h 1627"/>
                <a:gd name="T64" fmla="*/ 2 w 4181"/>
                <a:gd name="T65" fmla="*/ 97 h 1627"/>
                <a:gd name="T66" fmla="*/ 2 w 4181"/>
                <a:gd name="T67" fmla="*/ 99 h 1627"/>
                <a:gd name="T68" fmla="*/ 2 w 4181"/>
                <a:gd name="T69" fmla="*/ 100 h 1627"/>
                <a:gd name="T70" fmla="*/ 2 w 4181"/>
                <a:gd name="T71" fmla="*/ 101 h 1627"/>
                <a:gd name="T72" fmla="*/ 2 w 4181"/>
                <a:gd name="T73" fmla="*/ 101 h 1627"/>
                <a:gd name="T74" fmla="*/ 2 w 4181"/>
                <a:gd name="T75" fmla="*/ 101 h 1627"/>
                <a:gd name="T76" fmla="*/ 2 w 4181"/>
                <a:gd name="T77" fmla="*/ 101 h 1627"/>
                <a:gd name="T78" fmla="*/ 2 w 4181"/>
                <a:gd name="T79" fmla="*/ 101 h 162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181"/>
                <a:gd name="T121" fmla="*/ 0 h 1627"/>
                <a:gd name="T122" fmla="*/ 4181 w 4181"/>
                <a:gd name="T123" fmla="*/ 1627 h 162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181" h="1627">
                  <a:moveTo>
                    <a:pt x="0" y="1627"/>
                  </a:moveTo>
                  <a:lnTo>
                    <a:pt x="51" y="1627"/>
                  </a:lnTo>
                  <a:lnTo>
                    <a:pt x="102" y="1627"/>
                  </a:lnTo>
                  <a:lnTo>
                    <a:pt x="155" y="1627"/>
                  </a:lnTo>
                  <a:lnTo>
                    <a:pt x="204" y="1627"/>
                  </a:lnTo>
                  <a:lnTo>
                    <a:pt x="257" y="1627"/>
                  </a:lnTo>
                  <a:lnTo>
                    <a:pt x="307" y="1627"/>
                  </a:lnTo>
                  <a:lnTo>
                    <a:pt x="359" y="1627"/>
                  </a:lnTo>
                  <a:lnTo>
                    <a:pt x="410" y="1618"/>
                  </a:lnTo>
                  <a:lnTo>
                    <a:pt x="461" y="1618"/>
                  </a:lnTo>
                  <a:lnTo>
                    <a:pt x="512" y="1618"/>
                  </a:lnTo>
                  <a:lnTo>
                    <a:pt x="563" y="1608"/>
                  </a:lnTo>
                  <a:lnTo>
                    <a:pt x="614" y="1598"/>
                  </a:lnTo>
                  <a:lnTo>
                    <a:pt x="683" y="1587"/>
                  </a:lnTo>
                  <a:lnTo>
                    <a:pt x="734" y="1577"/>
                  </a:lnTo>
                  <a:lnTo>
                    <a:pt x="786" y="1557"/>
                  </a:lnTo>
                  <a:lnTo>
                    <a:pt x="836" y="1538"/>
                  </a:lnTo>
                  <a:lnTo>
                    <a:pt x="888" y="1518"/>
                  </a:lnTo>
                  <a:lnTo>
                    <a:pt x="938" y="1489"/>
                  </a:lnTo>
                  <a:lnTo>
                    <a:pt x="991" y="1448"/>
                  </a:lnTo>
                  <a:lnTo>
                    <a:pt x="1040" y="1409"/>
                  </a:lnTo>
                  <a:lnTo>
                    <a:pt x="1093" y="1359"/>
                  </a:lnTo>
                  <a:lnTo>
                    <a:pt x="1144" y="1310"/>
                  </a:lnTo>
                  <a:lnTo>
                    <a:pt x="1195" y="1251"/>
                  </a:lnTo>
                  <a:lnTo>
                    <a:pt x="1246" y="1181"/>
                  </a:lnTo>
                  <a:lnTo>
                    <a:pt x="1297" y="1101"/>
                  </a:lnTo>
                  <a:lnTo>
                    <a:pt x="1350" y="1023"/>
                  </a:lnTo>
                  <a:lnTo>
                    <a:pt x="1418" y="932"/>
                  </a:lnTo>
                  <a:lnTo>
                    <a:pt x="1467" y="842"/>
                  </a:lnTo>
                  <a:lnTo>
                    <a:pt x="1520" y="745"/>
                  </a:lnTo>
                  <a:lnTo>
                    <a:pt x="1569" y="645"/>
                  </a:lnTo>
                  <a:lnTo>
                    <a:pt x="1622" y="546"/>
                  </a:lnTo>
                  <a:lnTo>
                    <a:pt x="1673" y="446"/>
                  </a:lnTo>
                  <a:lnTo>
                    <a:pt x="1724" y="357"/>
                  </a:lnTo>
                  <a:lnTo>
                    <a:pt x="1775" y="269"/>
                  </a:lnTo>
                  <a:lnTo>
                    <a:pt x="1826" y="199"/>
                  </a:lnTo>
                  <a:lnTo>
                    <a:pt x="1879" y="129"/>
                  </a:lnTo>
                  <a:lnTo>
                    <a:pt x="1928" y="70"/>
                  </a:lnTo>
                  <a:lnTo>
                    <a:pt x="1981" y="41"/>
                  </a:lnTo>
                  <a:lnTo>
                    <a:pt x="2030" y="10"/>
                  </a:lnTo>
                  <a:lnTo>
                    <a:pt x="2100" y="0"/>
                  </a:lnTo>
                  <a:lnTo>
                    <a:pt x="2151" y="10"/>
                  </a:lnTo>
                  <a:lnTo>
                    <a:pt x="2202" y="41"/>
                  </a:lnTo>
                  <a:lnTo>
                    <a:pt x="2253" y="70"/>
                  </a:lnTo>
                  <a:lnTo>
                    <a:pt x="2304" y="129"/>
                  </a:lnTo>
                  <a:lnTo>
                    <a:pt x="2355" y="199"/>
                  </a:lnTo>
                  <a:lnTo>
                    <a:pt x="2406" y="269"/>
                  </a:lnTo>
                  <a:lnTo>
                    <a:pt x="2457" y="357"/>
                  </a:lnTo>
                  <a:lnTo>
                    <a:pt x="2510" y="446"/>
                  </a:lnTo>
                  <a:lnTo>
                    <a:pt x="2559" y="546"/>
                  </a:lnTo>
                  <a:lnTo>
                    <a:pt x="2612" y="645"/>
                  </a:lnTo>
                  <a:lnTo>
                    <a:pt x="2662" y="745"/>
                  </a:lnTo>
                  <a:lnTo>
                    <a:pt x="2714" y="842"/>
                  </a:lnTo>
                  <a:lnTo>
                    <a:pt x="2764" y="932"/>
                  </a:lnTo>
                  <a:lnTo>
                    <a:pt x="2833" y="1023"/>
                  </a:lnTo>
                  <a:lnTo>
                    <a:pt x="2884" y="1101"/>
                  </a:lnTo>
                  <a:lnTo>
                    <a:pt x="2936" y="1181"/>
                  </a:lnTo>
                  <a:lnTo>
                    <a:pt x="2987" y="1251"/>
                  </a:lnTo>
                  <a:lnTo>
                    <a:pt x="3038" y="1310"/>
                  </a:lnTo>
                  <a:lnTo>
                    <a:pt x="3089" y="1359"/>
                  </a:lnTo>
                  <a:lnTo>
                    <a:pt x="3141" y="1409"/>
                  </a:lnTo>
                  <a:lnTo>
                    <a:pt x="3191" y="1448"/>
                  </a:lnTo>
                  <a:lnTo>
                    <a:pt x="3244" y="1489"/>
                  </a:lnTo>
                  <a:lnTo>
                    <a:pt x="3295" y="1518"/>
                  </a:lnTo>
                  <a:lnTo>
                    <a:pt x="3346" y="1538"/>
                  </a:lnTo>
                  <a:lnTo>
                    <a:pt x="3397" y="1557"/>
                  </a:lnTo>
                  <a:lnTo>
                    <a:pt x="3448" y="1577"/>
                  </a:lnTo>
                  <a:lnTo>
                    <a:pt x="3499" y="1587"/>
                  </a:lnTo>
                  <a:lnTo>
                    <a:pt x="3567" y="1598"/>
                  </a:lnTo>
                  <a:lnTo>
                    <a:pt x="3620" y="1608"/>
                  </a:lnTo>
                  <a:lnTo>
                    <a:pt x="3669" y="1618"/>
                  </a:lnTo>
                  <a:lnTo>
                    <a:pt x="3722" y="1618"/>
                  </a:lnTo>
                  <a:lnTo>
                    <a:pt x="3771" y="1618"/>
                  </a:lnTo>
                  <a:lnTo>
                    <a:pt x="3824" y="1627"/>
                  </a:lnTo>
                  <a:lnTo>
                    <a:pt x="3875" y="1627"/>
                  </a:lnTo>
                  <a:lnTo>
                    <a:pt x="3926" y="1627"/>
                  </a:lnTo>
                  <a:lnTo>
                    <a:pt x="3977" y="1627"/>
                  </a:lnTo>
                  <a:lnTo>
                    <a:pt x="4028" y="1627"/>
                  </a:lnTo>
                  <a:lnTo>
                    <a:pt x="4079" y="1627"/>
                  </a:lnTo>
                  <a:lnTo>
                    <a:pt x="4130" y="1627"/>
                  </a:lnTo>
                  <a:lnTo>
                    <a:pt x="4181" y="1627"/>
                  </a:lnTo>
                </a:path>
              </a:pathLst>
            </a:custGeom>
            <a:noFill/>
            <a:ln w="42863">
              <a:solidFill>
                <a:srgbClr val="00216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Line 48"/>
            <p:cNvSpPr>
              <a:spLocks noChangeShapeType="1"/>
            </p:cNvSpPr>
            <p:nvPr/>
          </p:nvSpPr>
          <p:spPr bwMode="auto">
            <a:xfrm>
              <a:off x="624" y="1920"/>
              <a:ext cx="1" cy="61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Text Box 50"/>
            <p:cNvSpPr txBox="1">
              <a:spLocks noChangeArrowheads="1"/>
            </p:cNvSpPr>
            <p:nvPr/>
          </p:nvSpPr>
          <p:spPr bwMode="auto">
            <a:xfrm>
              <a:off x="480" y="254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>
                  <a:ea typeface="宋体" charset="-122"/>
                </a:rPr>
                <a:t>LSL</a:t>
              </a:r>
            </a:p>
          </p:txBody>
        </p:sp>
        <p:sp>
          <p:nvSpPr>
            <p:cNvPr id="63" name="Text Box 51"/>
            <p:cNvSpPr txBox="1">
              <a:spLocks noChangeArrowheads="1"/>
            </p:cNvSpPr>
            <p:nvPr/>
          </p:nvSpPr>
          <p:spPr bwMode="auto">
            <a:xfrm>
              <a:off x="1392" y="254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>
                  <a:ea typeface="宋体" charset="-122"/>
                </a:rPr>
                <a:t>USL</a:t>
              </a:r>
            </a:p>
          </p:txBody>
        </p:sp>
      </p:grpSp>
      <p:grpSp>
        <p:nvGrpSpPr>
          <p:cNvPr id="64" name="Group 142"/>
          <p:cNvGrpSpPr>
            <a:grpSpLocks/>
          </p:cNvGrpSpPr>
          <p:nvPr/>
        </p:nvGrpSpPr>
        <p:grpSpPr bwMode="auto">
          <a:xfrm>
            <a:off x="4648200" y="2514600"/>
            <a:ext cx="2819400" cy="1798638"/>
            <a:chOff x="2928" y="1584"/>
            <a:chExt cx="1776" cy="1133"/>
          </a:xfrm>
        </p:grpSpPr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2928" y="1728"/>
              <a:ext cx="624" cy="813"/>
            </a:xfrm>
            <a:custGeom>
              <a:avLst/>
              <a:gdLst>
                <a:gd name="T0" fmla="*/ 0 w 4181"/>
                <a:gd name="T1" fmla="*/ 101 h 1627"/>
                <a:gd name="T2" fmla="*/ 0 w 4181"/>
                <a:gd name="T3" fmla="*/ 101 h 1627"/>
                <a:gd name="T4" fmla="*/ 0 w 4181"/>
                <a:gd name="T5" fmla="*/ 101 h 1627"/>
                <a:gd name="T6" fmla="*/ 0 w 4181"/>
                <a:gd name="T7" fmla="*/ 101 h 1627"/>
                <a:gd name="T8" fmla="*/ 0 w 4181"/>
                <a:gd name="T9" fmla="*/ 101 h 1627"/>
                <a:gd name="T10" fmla="*/ 0 w 4181"/>
                <a:gd name="T11" fmla="*/ 100 h 1627"/>
                <a:gd name="T12" fmla="*/ 0 w 4181"/>
                <a:gd name="T13" fmla="*/ 99 h 1627"/>
                <a:gd name="T14" fmla="*/ 0 w 4181"/>
                <a:gd name="T15" fmla="*/ 97 h 1627"/>
                <a:gd name="T16" fmla="*/ 0 w 4181"/>
                <a:gd name="T17" fmla="*/ 94 h 1627"/>
                <a:gd name="T18" fmla="*/ 0 w 4181"/>
                <a:gd name="T19" fmla="*/ 90 h 1627"/>
                <a:gd name="T20" fmla="*/ 1 w 4181"/>
                <a:gd name="T21" fmla="*/ 84 h 1627"/>
                <a:gd name="T22" fmla="*/ 1 w 4181"/>
                <a:gd name="T23" fmla="*/ 78 h 1627"/>
                <a:gd name="T24" fmla="*/ 1 w 4181"/>
                <a:gd name="T25" fmla="*/ 68 h 1627"/>
                <a:gd name="T26" fmla="*/ 1 w 4181"/>
                <a:gd name="T27" fmla="*/ 58 h 1627"/>
                <a:gd name="T28" fmla="*/ 1 w 4181"/>
                <a:gd name="T29" fmla="*/ 46 h 1627"/>
                <a:gd name="T30" fmla="*/ 1 w 4181"/>
                <a:gd name="T31" fmla="*/ 34 h 1627"/>
                <a:gd name="T32" fmla="*/ 1 w 4181"/>
                <a:gd name="T33" fmla="*/ 22 h 1627"/>
                <a:gd name="T34" fmla="*/ 1 w 4181"/>
                <a:gd name="T35" fmla="*/ 12 h 1627"/>
                <a:gd name="T36" fmla="*/ 1 w 4181"/>
                <a:gd name="T37" fmla="*/ 4 h 1627"/>
                <a:gd name="T38" fmla="*/ 1 w 4181"/>
                <a:gd name="T39" fmla="*/ 0 h 1627"/>
                <a:gd name="T40" fmla="*/ 1 w 4181"/>
                <a:gd name="T41" fmla="*/ 0 h 1627"/>
                <a:gd name="T42" fmla="*/ 1 w 4181"/>
                <a:gd name="T43" fmla="*/ 4 h 1627"/>
                <a:gd name="T44" fmla="*/ 1 w 4181"/>
                <a:gd name="T45" fmla="*/ 12 h 1627"/>
                <a:gd name="T46" fmla="*/ 1 w 4181"/>
                <a:gd name="T47" fmla="*/ 22 h 1627"/>
                <a:gd name="T48" fmla="*/ 1 w 4181"/>
                <a:gd name="T49" fmla="*/ 34 h 1627"/>
                <a:gd name="T50" fmla="*/ 1 w 4181"/>
                <a:gd name="T51" fmla="*/ 46 h 1627"/>
                <a:gd name="T52" fmla="*/ 1 w 4181"/>
                <a:gd name="T53" fmla="*/ 58 h 1627"/>
                <a:gd name="T54" fmla="*/ 1 w 4181"/>
                <a:gd name="T55" fmla="*/ 68 h 1627"/>
                <a:gd name="T56" fmla="*/ 1 w 4181"/>
                <a:gd name="T57" fmla="*/ 78 h 1627"/>
                <a:gd name="T58" fmla="*/ 1 w 4181"/>
                <a:gd name="T59" fmla="*/ 84 h 1627"/>
                <a:gd name="T60" fmla="*/ 2 w 4181"/>
                <a:gd name="T61" fmla="*/ 90 h 1627"/>
                <a:gd name="T62" fmla="*/ 2 w 4181"/>
                <a:gd name="T63" fmla="*/ 94 h 1627"/>
                <a:gd name="T64" fmla="*/ 2 w 4181"/>
                <a:gd name="T65" fmla="*/ 97 h 1627"/>
                <a:gd name="T66" fmla="*/ 2 w 4181"/>
                <a:gd name="T67" fmla="*/ 99 h 1627"/>
                <a:gd name="T68" fmla="*/ 2 w 4181"/>
                <a:gd name="T69" fmla="*/ 100 h 1627"/>
                <a:gd name="T70" fmla="*/ 2 w 4181"/>
                <a:gd name="T71" fmla="*/ 101 h 1627"/>
                <a:gd name="T72" fmla="*/ 2 w 4181"/>
                <a:gd name="T73" fmla="*/ 101 h 1627"/>
                <a:gd name="T74" fmla="*/ 2 w 4181"/>
                <a:gd name="T75" fmla="*/ 101 h 1627"/>
                <a:gd name="T76" fmla="*/ 2 w 4181"/>
                <a:gd name="T77" fmla="*/ 101 h 1627"/>
                <a:gd name="T78" fmla="*/ 2 w 4181"/>
                <a:gd name="T79" fmla="*/ 101 h 162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181"/>
                <a:gd name="T121" fmla="*/ 0 h 1627"/>
                <a:gd name="T122" fmla="*/ 4181 w 4181"/>
                <a:gd name="T123" fmla="*/ 1627 h 162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181" h="1627">
                  <a:moveTo>
                    <a:pt x="0" y="1627"/>
                  </a:moveTo>
                  <a:lnTo>
                    <a:pt x="51" y="1627"/>
                  </a:lnTo>
                  <a:lnTo>
                    <a:pt x="102" y="1627"/>
                  </a:lnTo>
                  <a:lnTo>
                    <a:pt x="155" y="1627"/>
                  </a:lnTo>
                  <a:lnTo>
                    <a:pt x="204" y="1627"/>
                  </a:lnTo>
                  <a:lnTo>
                    <a:pt x="257" y="1627"/>
                  </a:lnTo>
                  <a:lnTo>
                    <a:pt x="307" y="1627"/>
                  </a:lnTo>
                  <a:lnTo>
                    <a:pt x="359" y="1627"/>
                  </a:lnTo>
                  <a:lnTo>
                    <a:pt x="410" y="1618"/>
                  </a:lnTo>
                  <a:lnTo>
                    <a:pt x="461" y="1618"/>
                  </a:lnTo>
                  <a:lnTo>
                    <a:pt x="512" y="1618"/>
                  </a:lnTo>
                  <a:lnTo>
                    <a:pt x="563" y="1608"/>
                  </a:lnTo>
                  <a:lnTo>
                    <a:pt x="614" y="1598"/>
                  </a:lnTo>
                  <a:lnTo>
                    <a:pt x="683" y="1587"/>
                  </a:lnTo>
                  <a:lnTo>
                    <a:pt x="734" y="1577"/>
                  </a:lnTo>
                  <a:lnTo>
                    <a:pt x="786" y="1557"/>
                  </a:lnTo>
                  <a:lnTo>
                    <a:pt x="836" y="1538"/>
                  </a:lnTo>
                  <a:lnTo>
                    <a:pt x="888" y="1518"/>
                  </a:lnTo>
                  <a:lnTo>
                    <a:pt x="938" y="1489"/>
                  </a:lnTo>
                  <a:lnTo>
                    <a:pt x="991" y="1448"/>
                  </a:lnTo>
                  <a:lnTo>
                    <a:pt x="1040" y="1409"/>
                  </a:lnTo>
                  <a:lnTo>
                    <a:pt x="1093" y="1359"/>
                  </a:lnTo>
                  <a:lnTo>
                    <a:pt x="1144" y="1310"/>
                  </a:lnTo>
                  <a:lnTo>
                    <a:pt x="1195" y="1251"/>
                  </a:lnTo>
                  <a:lnTo>
                    <a:pt x="1246" y="1181"/>
                  </a:lnTo>
                  <a:lnTo>
                    <a:pt x="1297" y="1101"/>
                  </a:lnTo>
                  <a:lnTo>
                    <a:pt x="1350" y="1023"/>
                  </a:lnTo>
                  <a:lnTo>
                    <a:pt x="1418" y="932"/>
                  </a:lnTo>
                  <a:lnTo>
                    <a:pt x="1467" y="842"/>
                  </a:lnTo>
                  <a:lnTo>
                    <a:pt x="1520" y="745"/>
                  </a:lnTo>
                  <a:lnTo>
                    <a:pt x="1569" y="645"/>
                  </a:lnTo>
                  <a:lnTo>
                    <a:pt x="1622" y="546"/>
                  </a:lnTo>
                  <a:lnTo>
                    <a:pt x="1673" y="446"/>
                  </a:lnTo>
                  <a:lnTo>
                    <a:pt x="1724" y="357"/>
                  </a:lnTo>
                  <a:lnTo>
                    <a:pt x="1775" y="269"/>
                  </a:lnTo>
                  <a:lnTo>
                    <a:pt x="1826" y="199"/>
                  </a:lnTo>
                  <a:lnTo>
                    <a:pt x="1879" y="129"/>
                  </a:lnTo>
                  <a:lnTo>
                    <a:pt x="1928" y="70"/>
                  </a:lnTo>
                  <a:lnTo>
                    <a:pt x="1981" y="41"/>
                  </a:lnTo>
                  <a:lnTo>
                    <a:pt x="2030" y="10"/>
                  </a:lnTo>
                  <a:lnTo>
                    <a:pt x="2100" y="0"/>
                  </a:lnTo>
                  <a:lnTo>
                    <a:pt x="2151" y="10"/>
                  </a:lnTo>
                  <a:lnTo>
                    <a:pt x="2202" y="41"/>
                  </a:lnTo>
                  <a:lnTo>
                    <a:pt x="2253" y="70"/>
                  </a:lnTo>
                  <a:lnTo>
                    <a:pt x="2304" y="129"/>
                  </a:lnTo>
                  <a:lnTo>
                    <a:pt x="2355" y="199"/>
                  </a:lnTo>
                  <a:lnTo>
                    <a:pt x="2406" y="269"/>
                  </a:lnTo>
                  <a:lnTo>
                    <a:pt x="2457" y="357"/>
                  </a:lnTo>
                  <a:lnTo>
                    <a:pt x="2510" y="446"/>
                  </a:lnTo>
                  <a:lnTo>
                    <a:pt x="2559" y="546"/>
                  </a:lnTo>
                  <a:lnTo>
                    <a:pt x="2612" y="645"/>
                  </a:lnTo>
                  <a:lnTo>
                    <a:pt x="2662" y="745"/>
                  </a:lnTo>
                  <a:lnTo>
                    <a:pt x="2714" y="842"/>
                  </a:lnTo>
                  <a:lnTo>
                    <a:pt x="2764" y="932"/>
                  </a:lnTo>
                  <a:lnTo>
                    <a:pt x="2833" y="1023"/>
                  </a:lnTo>
                  <a:lnTo>
                    <a:pt x="2884" y="1101"/>
                  </a:lnTo>
                  <a:lnTo>
                    <a:pt x="2936" y="1181"/>
                  </a:lnTo>
                  <a:lnTo>
                    <a:pt x="2987" y="1251"/>
                  </a:lnTo>
                  <a:lnTo>
                    <a:pt x="3038" y="1310"/>
                  </a:lnTo>
                  <a:lnTo>
                    <a:pt x="3089" y="1359"/>
                  </a:lnTo>
                  <a:lnTo>
                    <a:pt x="3141" y="1409"/>
                  </a:lnTo>
                  <a:lnTo>
                    <a:pt x="3191" y="1448"/>
                  </a:lnTo>
                  <a:lnTo>
                    <a:pt x="3244" y="1489"/>
                  </a:lnTo>
                  <a:lnTo>
                    <a:pt x="3295" y="1518"/>
                  </a:lnTo>
                  <a:lnTo>
                    <a:pt x="3346" y="1538"/>
                  </a:lnTo>
                  <a:lnTo>
                    <a:pt x="3397" y="1557"/>
                  </a:lnTo>
                  <a:lnTo>
                    <a:pt x="3448" y="1577"/>
                  </a:lnTo>
                  <a:lnTo>
                    <a:pt x="3499" y="1587"/>
                  </a:lnTo>
                  <a:lnTo>
                    <a:pt x="3567" y="1598"/>
                  </a:lnTo>
                  <a:lnTo>
                    <a:pt x="3620" y="1608"/>
                  </a:lnTo>
                  <a:lnTo>
                    <a:pt x="3669" y="1618"/>
                  </a:lnTo>
                  <a:lnTo>
                    <a:pt x="3722" y="1618"/>
                  </a:lnTo>
                  <a:lnTo>
                    <a:pt x="3771" y="1618"/>
                  </a:lnTo>
                  <a:lnTo>
                    <a:pt x="3824" y="1627"/>
                  </a:lnTo>
                  <a:lnTo>
                    <a:pt x="3875" y="1627"/>
                  </a:lnTo>
                  <a:lnTo>
                    <a:pt x="3926" y="1627"/>
                  </a:lnTo>
                  <a:lnTo>
                    <a:pt x="3977" y="1627"/>
                  </a:lnTo>
                  <a:lnTo>
                    <a:pt x="4028" y="1627"/>
                  </a:lnTo>
                  <a:lnTo>
                    <a:pt x="4079" y="1627"/>
                  </a:lnTo>
                  <a:lnTo>
                    <a:pt x="4130" y="1627"/>
                  </a:lnTo>
                  <a:lnTo>
                    <a:pt x="4181" y="1627"/>
                  </a:lnTo>
                </a:path>
              </a:pathLst>
            </a:custGeom>
            <a:noFill/>
            <a:ln w="42863">
              <a:solidFill>
                <a:srgbClr val="00216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Line 52"/>
            <p:cNvSpPr>
              <a:spLocks noChangeShapeType="1"/>
            </p:cNvSpPr>
            <p:nvPr/>
          </p:nvSpPr>
          <p:spPr bwMode="auto">
            <a:xfrm flipV="1">
              <a:off x="4069" y="1584"/>
              <a:ext cx="0" cy="960"/>
            </a:xfrm>
            <a:prstGeom prst="line">
              <a:avLst/>
            </a:prstGeom>
            <a:noFill/>
            <a:ln w="25400">
              <a:solidFill>
                <a:srgbClr val="7F7F7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" name="Line 53"/>
            <p:cNvSpPr>
              <a:spLocks noChangeShapeType="1"/>
            </p:cNvSpPr>
            <p:nvPr/>
          </p:nvSpPr>
          <p:spPr bwMode="auto">
            <a:xfrm>
              <a:off x="3408" y="2544"/>
              <a:ext cx="1296" cy="0"/>
            </a:xfrm>
            <a:prstGeom prst="line">
              <a:avLst/>
            </a:prstGeom>
            <a:noFill/>
            <a:ln w="9525">
              <a:solidFill>
                <a:srgbClr val="00216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8" name="Line 54"/>
            <p:cNvSpPr>
              <a:spLocks noChangeShapeType="1"/>
            </p:cNvSpPr>
            <p:nvPr/>
          </p:nvSpPr>
          <p:spPr bwMode="auto">
            <a:xfrm>
              <a:off x="4524" y="1933"/>
              <a:ext cx="1" cy="61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Line 55"/>
            <p:cNvSpPr>
              <a:spLocks noChangeShapeType="1"/>
            </p:cNvSpPr>
            <p:nvPr/>
          </p:nvSpPr>
          <p:spPr bwMode="auto">
            <a:xfrm>
              <a:off x="3600" y="1920"/>
              <a:ext cx="1" cy="61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Text Box 56"/>
            <p:cNvSpPr txBox="1">
              <a:spLocks noChangeArrowheads="1"/>
            </p:cNvSpPr>
            <p:nvPr/>
          </p:nvSpPr>
          <p:spPr bwMode="auto">
            <a:xfrm>
              <a:off x="3312" y="254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>
                  <a:ea typeface="宋体" charset="-122"/>
                </a:rPr>
                <a:t>LSL</a:t>
              </a:r>
            </a:p>
          </p:txBody>
        </p:sp>
        <p:sp>
          <p:nvSpPr>
            <p:cNvPr id="72" name="Text Box 57"/>
            <p:cNvSpPr txBox="1">
              <a:spLocks noChangeArrowheads="1"/>
            </p:cNvSpPr>
            <p:nvPr/>
          </p:nvSpPr>
          <p:spPr bwMode="auto">
            <a:xfrm>
              <a:off x="4224" y="254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>
                  <a:ea typeface="宋体" charset="-122"/>
                </a:rPr>
                <a:t>USL</a:t>
              </a:r>
            </a:p>
          </p:txBody>
        </p:sp>
      </p:grpSp>
      <p:sp>
        <p:nvSpPr>
          <p:cNvPr id="73" name="Text Box 58"/>
          <p:cNvSpPr txBox="1">
            <a:spLocks noChangeArrowheads="1"/>
          </p:cNvSpPr>
          <p:nvPr/>
        </p:nvSpPr>
        <p:spPr bwMode="auto">
          <a:xfrm>
            <a:off x="7315200" y="3305175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A50021"/>
                </a:solidFill>
                <a:ea typeface="宋体" charset="-122"/>
              </a:rPr>
              <a:t>Capable,   Not Centered</a:t>
            </a:r>
          </a:p>
        </p:txBody>
      </p:sp>
      <p:sp>
        <p:nvSpPr>
          <p:cNvPr id="74" name="Text Box 89"/>
          <p:cNvSpPr txBox="1">
            <a:spLocks noChangeArrowheads="1"/>
          </p:cNvSpPr>
          <p:nvPr/>
        </p:nvSpPr>
        <p:spPr bwMode="auto">
          <a:xfrm>
            <a:off x="2971800" y="5257800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A50021"/>
                </a:solidFill>
                <a:ea typeface="宋体" charset="-122"/>
              </a:rPr>
              <a:t>Not Capable, Centered</a:t>
            </a:r>
          </a:p>
        </p:txBody>
      </p:sp>
      <p:sp>
        <p:nvSpPr>
          <p:cNvPr id="75" name="Text Box 90"/>
          <p:cNvSpPr txBox="1">
            <a:spLocks noChangeArrowheads="1"/>
          </p:cNvSpPr>
          <p:nvPr/>
        </p:nvSpPr>
        <p:spPr bwMode="auto">
          <a:xfrm>
            <a:off x="7239000" y="5210175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A50021"/>
                </a:solidFill>
                <a:ea typeface="宋体" charset="-122"/>
              </a:rPr>
              <a:t>Not Capable, Not Centered</a:t>
            </a:r>
          </a:p>
        </p:txBody>
      </p:sp>
      <p:grpSp>
        <p:nvGrpSpPr>
          <p:cNvPr id="76" name="Group 143"/>
          <p:cNvGrpSpPr>
            <a:grpSpLocks/>
          </p:cNvGrpSpPr>
          <p:nvPr/>
        </p:nvGrpSpPr>
        <p:grpSpPr bwMode="auto">
          <a:xfrm>
            <a:off x="609600" y="4398963"/>
            <a:ext cx="2286000" cy="1819275"/>
            <a:chOff x="384" y="2771"/>
            <a:chExt cx="1440" cy="1146"/>
          </a:xfrm>
        </p:grpSpPr>
        <p:sp>
          <p:nvSpPr>
            <p:cNvPr id="77" name="Freeform 11"/>
            <p:cNvSpPr>
              <a:spLocks/>
            </p:cNvSpPr>
            <p:nvPr/>
          </p:nvSpPr>
          <p:spPr bwMode="auto">
            <a:xfrm>
              <a:off x="384" y="2883"/>
              <a:ext cx="1440" cy="813"/>
            </a:xfrm>
            <a:custGeom>
              <a:avLst/>
              <a:gdLst>
                <a:gd name="T0" fmla="*/ 1 w 4181"/>
                <a:gd name="T1" fmla="*/ 101 h 1627"/>
                <a:gd name="T2" fmla="*/ 2 w 4181"/>
                <a:gd name="T3" fmla="*/ 101 h 1627"/>
                <a:gd name="T4" fmla="*/ 4 w 4181"/>
                <a:gd name="T5" fmla="*/ 101 h 1627"/>
                <a:gd name="T6" fmla="*/ 5 w 4181"/>
                <a:gd name="T7" fmla="*/ 101 h 1627"/>
                <a:gd name="T8" fmla="*/ 7 w 4181"/>
                <a:gd name="T9" fmla="*/ 101 h 1627"/>
                <a:gd name="T10" fmla="*/ 8 w 4181"/>
                <a:gd name="T11" fmla="*/ 100 h 1627"/>
                <a:gd name="T12" fmla="*/ 10 w 4181"/>
                <a:gd name="T13" fmla="*/ 99 h 1627"/>
                <a:gd name="T14" fmla="*/ 11 w 4181"/>
                <a:gd name="T15" fmla="*/ 97 h 1627"/>
                <a:gd name="T16" fmla="*/ 12 w 4181"/>
                <a:gd name="T17" fmla="*/ 94 h 1627"/>
                <a:gd name="T18" fmla="*/ 14 w 4181"/>
                <a:gd name="T19" fmla="*/ 90 h 1627"/>
                <a:gd name="T20" fmla="*/ 15 w 4181"/>
                <a:gd name="T21" fmla="*/ 84 h 1627"/>
                <a:gd name="T22" fmla="*/ 17 w 4181"/>
                <a:gd name="T23" fmla="*/ 78 h 1627"/>
                <a:gd name="T24" fmla="*/ 18 w 4181"/>
                <a:gd name="T25" fmla="*/ 68 h 1627"/>
                <a:gd name="T26" fmla="*/ 20 w 4181"/>
                <a:gd name="T27" fmla="*/ 58 h 1627"/>
                <a:gd name="T28" fmla="*/ 21 w 4181"/>
                <a:gd name="T29" fmla="*/ 46 h 1627"/>
                <a:gd name="T30" fmla="*/ 23 w 4181"/>
                <a:gd name="T31" fmla="*/ 34 h 1627"/>
                <a:gd name="T32" fmla="*/ 24 w 4181"/>
                <a:gd name="T33" fmla="*/ 22 h 1627"/>
                <a:gd name="T34" fmla="*/ 26 w 4181"/>
                <a:gd name="T35" fmla="*/ 12 h 1627"/>
                <a:gd name="T36" fmla="*/ 27 w 4181"/>
                <a:gd name="T37" fmla="*/ 4 h 1627"/>
                <a:gd name="T38" fmla="*/ 29 w 4181"/>
                <a:gd name="T39" fmla="*/ 0 h 1627"/>
                <a:gd name="T40" fmla="*/ 30 w 4181"/>
                <a:gd name="T41" fmla="*/ 0 h 1627"/>
                <a:gd name="T42" fmla="*/ 32 w 4181"/>
                <a:gd name="T43" fmla="*/ 4 h 1627"/>
                <a:gd name="T44" fmla="*/ 33 w 4181"/>
                <a:gd name="T45" fmla="*/ 12 h 1627"/>
                <a:gd name="T46" fmla="*/ 34 w 4181"/>
                <a:gd name="T47" fmla="*/ 22 h 1627"/>
                <a:gd name="T48" fmla="*/ 36 w 4181"/>
                <a:gd name="T49" fmla="*/ 34 h 1627"/>
                <a:gd name="T50" fmla="*/ 38 w 4181"/>
                <a:gd name="T51" fmla="*/ 46 h 1627"/>
                <a:gd name="T52" fmla="*/ 39 w 4181"/>
                <a:gd name="T53" fmla="*/ 58 h 1627"/>
                <a:gd name="T54" fmla="*/ 41 w 4181"/>
                <a:gd name="T55" fmla="*/ 68 h 1627"/>
                <a:gd name="T56" fmla="*/ 42 w 4181"/>
                <a:gd name="T57" fmla="*/ 78 h 1627"/>
                <a:gd name="T58" fmla="*/ 43 w 4181"/>
                <a:gd name="T59" fmla="*/ 84 h 1627"/>
                <a:gd name="T60" fmla="*/ 45 w 4181"/>
                <a:gd name="T61" fmla="*/ 90 h 1627"/>
                <a:gd name="T62" fmla="*/ 46 w 4181"/>
                <a:gd name="T63" fmla="*/ 94 h 1627"/>
                <a:gd name="T64" fmla="*/ 48 w 4181"/>
                <a:gd name="T65" fmla="*/ 97 h 1627"/>
                <a:gd name="T66" fmla="*/ 49 w 4181"/>
                <a:gd name="T67" fmla="*/ 99 h 1627"/>
                <a:gd name="T68" fmla="*/ 51 w 4181"/>
                <a:gd name="T69" fmla="*/ 100 h 1627"/>
                <a:gd name="T70" fmla="*/ 52 w 4181"/>
                <a:gd name="T71" fmla="*/ 101 h 1627"/>
                <a:gd name="T72" fmla="*/ 54 w 4181"/>
                <a:gd name="T73" fmla="*/ 101 h 1627"/>
                <a:gd name="T74" fmla="*/ 55 w 4181"/>
                <a:gd name="T75" fmla="*/ 101 h 1627"/>
                <a:gd name="T76" fmla="*/ 57 w 4181"/>
                <a:gd name="T77" fmla="*/ 101 h 1627"/>
                <a:gd name="T78" fmla="*/ 58 w 4181"/>
                <a:gd name="T79" fmla="*/ 101 h 162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181"/>
                <a:gd name="T121" fmla="*/ 0 h 1627"/>
                <a:gd name="T122" fmla="*/ 4181 w 4181"/>
                <a:gd name="T123" fmla="*/ 1627 h 162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181" h="1627">
                  <a:moveTo>
                    <a:pt x="0" y="1627"/>
                  </a:moveTo>
                  <a:lnTo>
                    <a:pt x="51" y="1627"/>
                  </a:lnTo>
                  <a:lnTo>
                    <a:pt x="102" y="1627"/>
                  </a:lnTo>
                  <a:lnTo>
                    <a:pt x="155" y="1627"/>
                  </a:lnTo>
                  <a:lnTo>
                    <a:pt x="204" y="1627"/>
                  </a:lnTo>
                  <a:lnTo>
                    <a:pt x="257" y="1627"/>
                  </a:lnTo>
                  <a:lnTo>
                    <a:pt x="307" y="1627"/>
                  </a:lnTo>
                  <a:lnTo>
                    <a:pt x="359" y="1627"/>
                  </a:lnTo>
                  <a:lnTo>
                    <a:pt x="410" y="1618"/>
                  </a:lnTo>
                  <a:lnTo>
                    <a:pt x="461" y="1618"/>
                  </a:lnTo>
                  <a:lnTo>
                    <a:pt x="512" y="1618"/>
                  </a:lnTo>
                  <a:lnTo>
                    <a:pt x="563" y="1608"/>
                  </a:lnTo>
                  <a:lnTo>
                    <a:pt x="614" y="1598"/>
                  </a:lnTo>
                  <a:lnTo>
                    <a:pt x="683" y="1587"/>
                  </a:lnTo>
                  <a:lnTo>
                    <a:pt x="734" y="1577"/>
                  </a:lnTo>
                  <a:lnTo>
                    <a:pt x="786" y="1557"/>
                  </a:lnTo>
                  <a:lnTo>
                    <a:pt x="836" y="1538"/>
                  </a:lnTo>
                  <a:lnTo>
                    <a:pt x="888" y="1518"/>
                  </a:lnTo>
                  <a:lnTo>
                    <a:pt x="938" y="1489"/>
                  </a:lnTo>
                  <a:lnTo>
                    <a:pt x="991" y="1448"/>
                  </a:lnTo>
                  <a:lnTo>
                    <a:pt x="1040" y="1409"/>
                  </a:lnTo>
                  <a:lnTo>
                    <a:pt x="1093" y="1359"/>
                  </a:lnTo>
                  <a:lnTo>
                    <a:pt x="1144" y="1310"/>
                  </a:lnTo>
                  <a:lnTo>
                    <a:pt x="1195" y="1251"/>
                  </a:lnTo>
                  <a:lnTo>
                    <a:pt x="1246" y="1181"/>
                  </a:lnTo>
                  <a:lnTo>
                    <a:pt x="1297" y="1101"/>
                  </a:lnTo>
                  <a:lnTo>
                    <a:pt x="1350" y="1023"/>
                  </a:lnTo>
                  <a:lnTo>
                    <a:pt x="1418" y="932"/>
                  </a:lnTo>
                  <a:lnTo>
                    <a:pt x="1467" y="842"/>
                  </a:lnTo>
                  <a:lnTo>
                    <a:pt x="1520" y="745"/>
                  </a:lnTo>
                  <a:lnTo>
                    <a:pt x="1569" y="645"/>
                  </a:lnTo>
                  <a:lnTo>
                    <a:pt x="1622" y="546"/>
                  </a:lnTo>
                  <a:lnTo>
                    <a:pt x="1673" y="446"/>
                  </a:lnTo>
                  <a:lnTo>
                    <a:pt x="1724" y="357"/>
                  </a:lnTo>
                  <a:lnTo>
                    <a:pt x="1775" y="269"/>
                  </a:lnTo>
                  <a:lnTo>
                    <a:pt x="1826" y="199"/>
                  </a:lnTo>
                  <a:lnTo>
                    <a:pt x="1879" y="129"/>
                  </a:lnTo>
                  <a:lnTo>
                    <a:pt x="1928" y="70"/>
                  </a:lnTo>
                  <a:lnTo>
                    <a:pt x="1981" y="41"/>
                  </a:lnTo>
                  <a:lnTo>
                    <a:pt x="2030" y="10"/>
                  </a:lnTo>
                  <a:lnTo>
                    <a:pt x="2100" y="0"/>
                  </a:lnTo>
                  <a:lnTo>
                    <a:pt x="2151" y="10"/>
                  </a:lnTo>
                  <a:lnTo>
                    <a:pt x="2202" y="41"/>
                  </a:lnTo>
                  <a:lnTo>
                    <a:pt x="2253" y="70"/>
                  </a:lnTo>
                  <a:lnTo>
                    <a:pt x="2304" y="129"/>
                  </a:lnTo>
                  <a:lnTo>
                    <a:pt x="2355" y="199"/>
                  </a:lnTo>
                  <a:lnTo>
                    <a:pt x="2406" y="269"/>
                  </a:lnTo>
                  <a:lnTo>
                    <a:pt x="2457" y="357"/>
                  </a:lnTo>
                  <a:lnTo>
                    <a:pt x="2510" y="446"/>
                  </a:lnTo>
                  <a:lnTo>
                    <a:pt x="2559" y="546"/>
                  </a:lnTo>
                  <a:lnTo>
                    <a:pt x="2612" y="645"/>
                  </a:lnTo>
                  <a:lnTo>
                    <a:pt x="2662" y="745"/>
                  </a:lnTo>
                  <a:lnTo>
                    <a:pt x="2714" y="842"/>
                  </a:lnTo>
                  <a:lnTo>
                    <a:pt x="2764" y="932"/>
                  </a:lnTo>
                  <a:lnTo>
                    <a:pt x="2833" y="1023"/>
                  </a:lnTo>
                  <a:lnTo>
                    <a:pt x="2884" y="1101"/>
                  </a:lnTo>
                  <a:lnTo>
                    <a:pt x="2936" y="1181"/>
                  </a:lnTo>
                  <a:lnTo>
                    <a:pt x="2987" y="1251"/>
                  </a:lnTo>
                  <a:lnTo>
                    <a:pt x="3038" y="1310"/>
                  </a:lnTo>
                  <a:lnTo>
                    <a:pt x="3089" y="1359"/>
                  </a:lnTo>
                  <a:lnTo>
                    <a:pt x="3141" y="1409"/>
                  </a:lnTo>
                  <a:lnTo>
                    <a:pt x="3191" y="1448"/>
                  </a:lnTo>
                  <a:lnTo>
                    <a:pt x="3244" y="1489"/>
                  </a:lnTo>
                  <a:lnTo>
                    <a:pt x="3295" y="1518"/>
                  </a:lnTo>
                  <a:lnTo>
                    <a:pt x="3346" y="1538"/>
                  </a:lnTo>
                  <a:lnTo>
                    <a:pt x="3397" y="1557"/>
                  </a:lnTo>
                  <a:lnTo>
                    <a:pt x="3448" y="1577"/>
                  </a:lnTo>
                  <a:lnTo>
                    <a:pt x="3499" y="1587"/>
                  </a:lnTo>
                  <a:lnTo>
                    <a:pt x="3567" y="1598"/>
                  </a:lnTo>
                  <a:lnTo>
                    <a:pt x="3620" y="1608"/>
                  </a:lnTo>
                  <a:lnTo>
                    <a:pt x="3669" y="1618"/>
                  </a:lnTo>
                  <a:lnTo>
                    <a:pt x="3722" y="1618"/>
                  </a:lnTo>
                  <a:lnTo>
                    <a:pt x="3771" y="1618"/>
                  </a:lnTo>
                  <a:lnTo>
                    <a:pt x="3824" y="1627"/>
                  </a:lnTo>
                  <a:lnTo>
                    <a:pt x="3875" y="1627"/>
                  </a:lnTo>
                  <a:lnTo>
                    <a:pt x="3926" y="1627"/>
                  </a:lnTo>
                  <a:lnTo>
                    <a:pt x="3977" y="1627"/>
                  </a:lnTo>
                  <a:lnTo>
                    <a:pt x="4028" y="1627"/>
                  </a:lnTo>
                  <a:lnTo>
                    <a:pt x="4079" y="1627"/>
                  </a:lnTo>
                  <a:lnTo>
                    <a:pt x="4130" y="1627"/>
                  </a:lnTo>
                  <a:lnTo>
                    <a:pt x="4181" y="1627"/>
                  </a:lnTo>
                </a:path>
              </a:pathLst>
            </a:custGeom>
            <a:noFill/>
            <a:ln w="42863">
              <a:solidFill>
                <a:srgbClr val="00216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Line 13"/>
            <p:cNvSpPr>
              <a:spLocks noChangeShapeType="1"/>
            </p:cNvSpPr>
            <p:nvPr/>
          </p:nvSpPr>
          <p:spPr bwMode="auto">
            <a:xfrm flipV="1">
              <a:off x="1116" y="2771"/>
              <a:ext cx="0" cy="960"/>
            </a:xfrm>
            <a:prstGeom prst="line">
              <a:avLst/>
            </a:prstGeom>
            <a:noFill/>
            <a:ln w="25400">
              <a:solidFill>
                <a:srgbClr val="7F7F7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" name="Text Box 91"/>
            <p:cNvSpPr txBox="1">
              <a:spLocks noChangeArrowheads="1"/>
            </p:cNvSpPr>
            <p:nvPr/>
          </p:nvSpPr>
          <p:spPr bwMode="auto">
            <a:xfrm>
              <a:off x="480" y="374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>
                  <a:ea typeface="宋体" charset="-122"/>
                </a:rPr>
                <a:t>LSL</a:t>
              </a:r>
            </a:p>
          </p:txBody>
        </p:sp>
        <p:sp>
          <p:nvSpPr>
            <p:cNvPr id="80" name="Text Box 92"/>
            <p:cNvSpPr txBox="1">
              <a:spLocks noChangeArrowheads="1"/>
            </p:cNvSpPr>
            <p:nvPr/>
          </p:nvSpPr>
          <p:spPr bwMode="auto">
            <a:xfrm>
              <a:off x="1392" y="374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>
                  <a:ea typeface="宋体" charset="-122"/>
                </a:rPr>
                <a:t>USL</a:t>
              </a:r>
            </a:p>
          </p:txBody>
        </p:sp>
        <p:sp>
          <p:nvSpPr>
            <p:cNvPr id="81" name="Line 95"/>
            <p:cNvSpPr>
              <a:spLocks noChangeShapeType="1"/>
            </p:cNvSpPr>
            <p:nvPr/>
          </p:nvSpPr>
          <p:spPr bwMode="auto">
            <a:xfrm>
              <a:off x="384" y="3744"/>
              <a:ext cx="1440" cy="0"/>
            </a:xfrm>
            <a:prstGeom prst="line">
              <a:avLst/>
            </a:prstGeom>
            <a:noFill/>
            <a:ln w="9525">
              <a:solidFill>
                <a:srgbClr val="00216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" name="Line 96"/>
            <p:cNvSpPr>
              <a:spLocks noChangeShapeType="1"/>
            </p:cNvSpPr>
            <p:nvPr/>
          </p:nvSpPr>
          <p:spPr bwMode="auto">
            <a:xfrm>
              <a:off x="1596" y="3133"/>
              <a:ext cx="1" cy="61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Line 97"/>
            <p:cNvSpPr>
              <a:spLocks noChangeShapeType="1"/>
            </p:cNvSpPr>
            <p:nvPr/>
          </p:nvSpPr>
          <p:spPr bwMode="auto">
            <a:xfrm>
              <a:off x="672" y="3120"/>
              <a:ext cx="1" cy="61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4" name="Group 144"/>
          <p:cNvGrpSpPr>
            <a:grpSpLocks/>
          </p:cNvGrpSpPr>
          <p:nvPr/>
        </p:nvGrpSpPr>
        <p:grpSpPr bwMode="auto">
          <a:xfrm>
            <a:off x="4648200" y="4419600"/>
            <a:ext cx="3124200" cy="1798638"/>
            <a:chOff x="2928" y="2784"/>
            <a:chExt cx="1968" cy="1133"/>
          </a:xfrm>
        </p:grpSpPr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3456" y="2896"/>
              <a:ext cx="1440" cy="813"/>
            </a:xfrm>
            <a:custGeom>
              <a:avLst/>
              <a:gdLst>
                <a:gd name="T0" fmla="*/ 1 w 4181"/>
                <a:gd name="T1" fmla="*/ 101 h 1627"/>
                <a:gd name="T2" fmla="*/ 2 w 4181"/>
                <a:gd name="T3" fmla="*/ 101 h 1627"/>
                <a:gd name="T4" fmla="*/ 4 w 4181"/>
                <a:gd name="T5" fmla="*/ 101 h 1627"/>
                <a:gd name="T6" fmla="*/ 5 w 4181"/>
                <a:gd name="T7" fmla="*/ 101 h 1627"/>
                <a:gd name="T8" fmla="*/ 7 w 4181"/>
                <a:gd name="T9" fmla="*/ 101 h 1627"/>
                <a:gd name="T10" fmla="*/ 8 w 4181"/>
                <a:gd name="T11" fmla="*/ 100 h 1627"/>
                <a:gd name="T12" fmla="*/ 10 w 4181"/>
                <a:gd name="T13" fmla="*/ 99 h 1627"/>
                <a:gd name="T14" fmla="*/ 11 w 4181"/>
                <a:gd name="T15" fmla="*/ 97 h 1627"/>
                <a:gd name="T16" fmla="*/ 12 w 4181"/>
                <a:gd name="T17" fmla="*/ 94 h 1627"/>
                <a:gd name="T18" fmla="*/ 14 w 4181"/>
                <a:gd name="T19" fmla="*/ 90 h 1627"/>
                <a:gd name="T20" fmla="*/ 15 w 4181"/>
                <a:gd name="T21" fmla="*/ 84 h 1627"/>
                <a:gd name="T22" fmla="*/ 17 w 4181"/>
                <a:gd name="T23" fmla="*/ 78 h 1627"/>
                <a:gd name="T24" fmla="*/ 18 w 4181"/>
                <a:gd name="T25" fmla="*/ 68 h 1627"/>
                <a:gd name="T26" fmla="*/ 20 w 4181"/>
                <a:gd name="T27" fmla="*/ 58 h 1627"/>
                <a:gd name="T28" fmla="*/ 21 w 4181"/>
                <a:gd name="T29" fmla="*/ 46 h 1627"/>
                <a:gd name="T30" fmla="*/ 23 w 4181"/>
                <a:gd name="T31" fmla="*/ 34 h 1627"/>
                <a:gd name="T32" fmla="*/ 24 w 4181"/>
                <a:gd name="T33" fmla="*/ 22 h 1627"/>
                <a:gd name="T34" fmla="*/ 26 w 4181"/>
                <a:gd name="T35" fmla="*/ 12 h 1627"/>
                <a:gd name="T36" fmla="*/ 27 w 4181"/>
                <a:gd name="T37" fmla="*/ 4 h 1627"/>
                <a:gd name="T38" fmla="*/ 29 w 4181"/>
                <a:gd name="T39" fmla="*/ 0 h 1627"/>
                <a:gd name="T40" fmla="*/ 30 w 4181"/>
                <a:gd name="T41" fmla="*/ 0 h 1627"/>
                <a:gd name="T42" fmla="*/ 32 w 4181"/>
                <a:gd name="T43" fmla="*/ 4 h 1627"/>
                <a:gd name="T44" fmla="*/ 33 w 4181"/>
                <a:gd name="T45" fmla="*/ 12 h 1627"/>
                <a:gd name="T46" fmla="*/ 34 w 4181"/>
                <a:gd name="T47" fmla="*/ 22 h 1627"/>
                <a:gd name="T48" fmla="*/ 36 w 4181"/>
                <a:gd name="T49" fmla="*/ 34 h 1627"/>
                <a:gd name="T50" fmla="*/ 38 w 4181"/>
                <a:gd name="T51" fmla="*/ 46 h 1627"/>
                <a:gd name="T52" fmla="*/ 39 w 4181"/>
                <a:gd name="T53" fmla="*/ 58 h 1627"/>
                <a:gd name="T54" fmla="*/ 41 w 4181"/>
                <a:gd name="T55" fmla="*/ 68 h 1627"/>
                <a:gd name="T56" fmla="*/ 42 w 4181"/>
                <a:gd name="T57" fmla="*/ 78 h 1627"/>
                <a:gd name="T58" fmla="*/ 43 w 4181"/>
                <a:gd name="T59" fmla="*/ 84 h 1627"/>
                <a:gd name="T60" fmla="*/ 45 w 4181"/>
                <a:gd name="T61" fmla="*/ 90 h 1627"/>
                <a:gd name="T62" fmla="*/ 46 w 4181"/>
                <a:gd name="T63" fmla="*/ 94 h 1627"/>
                <a:gd name="T64" fmla="*/ 48 w 4181"/>
                <a:gd name="T65" fmla="*/ 97 h 1627"/>
                <a:gd name="T66" fmla="*/ 49 w 4181"/>
                <a:gd name="T67" fmla="*/ 99 h 1627"/>
                <a:gd name="T68" fmla="*/ 51 w 4181"/>
                <a:gd name="T69" fmla="*/ 100 h 1627"/>
                <a:gd name="T70" fmla="*/ 52 w 4181"/>
                <a:gd name="T71" fmla="*/ 101 h 1627"/>
                <a:gd name="T72" fmla="*/ 54 w 4181"/>
                <a:gd name="T73" fmla="*/ 101 h 1627"/>
                <a:gd name="T74" fmla="*/ 55 w 4181"/>
                <a:gd name="T75" fmla="*/ 101 h 1627"/>
                <a:gd name="T76" fmla="*/ 57 w 4181"/>
                <a:gd name="T77" fmla="*/ 101 h 1627"/>
                <a:gd name="T78" fmla="*/ 58 w 4181"/>
                <a:gd name="T79" fmla="*/ 101 h 162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181"/>
                <a:gd name="T121" fmla="*/ 0 h 1627"/>
                <a:gd name="T122" fmla="*/ 4181 w 4181"/>
                <a:gd name="T123" fmla="*/ 1627 h 162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181" h="1627">
                  <a:moveTo>
                    <a:pt x="0" y="1627"/>
                  </a:moveTo>
                  <a:lnTo>
                    <a:pt x="51" y="1627"/>
                  </a:lnTo>
                  <a:lnTo>
                    <a:pt x="102" y="1627"/>
                  </a:lnTo>
                  <a:lnTo>
                    <a:pt x="155" y="1627"/>
                  </a:lnTo>
                  <a:lnTo>
                    <a:pt x="204" y="1627"/>
                  </a:lnTo>
                  <a:lnTo>
                    <a:pt x="257" y="1627"/>
                  </a:lnTo>
                  <a:lnTo>
                    <a:pt x="307" y="1627"/>
                  </a:lnTo>
                  <a:lnTo>
                    <a:pt x="359" y="1627"/>
                  </a:lnTo>
                  <a:lnTo>
                    <a:pt x="410" y="1618"/>
                  </a:lnTo>
                  <a:lnTo>
                    <a:pt x="461" y="1618"/>
                  </a:lnTo>
                  <a:lnTo>
                    <a:pt x="512" y="1618"/>
                  </a:lnTo>
                  <a:lnTo>
                    <a:pt x="563" y="1608"/>
                  </a:lnTo>
                  <a:lnTo>
                    <a:pt x="614" y="1598"/>
                  </a:lnTo>
                  <a:lnTo>
                    <a:pt x="683" y="1587"/>
                  </a:lnTo>
                  <a:lnTo>
                    <a:pt x="734" y="1577"/>
                  </a:lnTo>
                  <a:lnTo>
                    <a:pt x="786" y="1557"/>
                  </a:lnTo>
                  <a:lnTo>
                    <a:pt x="836" y="1538"/>
                  </a:lnTo>
                  <a:lnTo>
                    <a:pt x="888" y="1518"/>
                  </a:lnTo>
                  <a:lnTo>
                    <a:pt x="938" y="1489"/>
                  </a:lnTo>
                  <a:lnTo>
                    <a:pt x="991" y="1448"/>
                  </a:lnTo>
                  <a:lnTo>
                    <a:pt x="1040" y="1409"/>
                  </a:lnTo>
                  <a:lnTo>
                    <a:pt x="1093" y="1359"/>
                  </a:lnTo>
                  <a:lnTo>
                    <a:pt x="1144" y="1310"/>
                  </a:lnTo>
                  <a:lnTo>
                    <a:pt x="1195" y="1251"/>
                  </a:lnTo>
                  <a:lnTo>
                    <a:pt x="1246" y="1181"/>
                  </a:lnTo>
                  <a:lnTo>
                    <a:pt x="1297" y="1101"/>
                  </a:lnTo>
                  <a:lnTo>
                    <a:pt x="1350" y="1023"/>
                  </a:lnTo>
                  <a:lnTo>
                    <a:pt x="1418" y="932"/>
                  </a:lnTo>
                  <a:lnTo>
                    <a:pt x="1467" y="842"/>
                  </a:lnTo>
                  <a:lnTo>
                    <a:pt x="1520" y="745"/>
                  </a:lnTo>
                  <a:lnTo>
                    <a:pt x="1569" y="645"/>
                  </a:lnTo>
                  <a:lnTo>
                    <a:pt x="1622" y="546"/>
                  </a:lnTo>
                  <a:lnTo>
                    <a:pt x="1673" y="446"/>
                  </a:lnTo>
                  <a:lnTo>
                    <a:pt x="1724" y="357"/>
                  </a:lnTo>
                  <a:lnTo>
                    <a:pt x="1775" y="269"/>
                  </a:lnTo>
                  <a:lnTo>
                    <a:pt x="1826" y="199"/>
                  </a:lnTo>
                  <a:lnTo>
                    <a:pt x="1879" y="129"/>
                  </a:lnTo>
                  <a:lnTo>
                    <a:pt x="1928" y="70"/>
                  </a:lnTo>
                  <a:lnTo>
                    <a:pt x="1981" y="41"/>
                  </a:lnTo>
                  <a:lnTo>
                    <a:pt x="2030" y="10"/>
                  </a:lnTo>
                  <a:lnTo>
                    <a:pt x="2100" y="0"/>
                  </a:lnTo>
                  <a:lnTo>
                    <a:pt x="2151" y="10"/>
                  </a:lnTo>
                  <a:lnTo>
                    <a:pt x="2202" y="41"/>
                  </a:lnTo>
                  <a:lnTo>
                    <a:pt x="2253" y="70"/>
                  </a:lnTo>
                  <a:lnTo>
                    <a:pt x="2304" y="129"/>
                  </a:lnTo>
                  <a:lnTo>
                    <a:pt x="2355" y="199"/>
                  </a:lnTo>
                  <a:lnTo>
                    <a:pt x="2406" y="269"/>
                  </a:lnTo>
                  <a:lnTo>
                    <a:pt x="2457" y="357"/>
                  </a:lnTo>
                  <a:lnTo>
                    <a:pt x="2510" y="446"/>
                  </a:lnTo>
                  <a:lnTo>
                    <a:pt x="2559" y="546"/>
                  </a:lnTo>
                  <a:lnTo>
                    <a:pt x="2612" y="645"/>
                  </a:lnTo>
                  <a:lnTo>
                    <a:pt x="2662" y="745"/>
                  </a:lnTo>
                  <a:lnTo>
                    <a:pt x="2714" y="842"/>
                  </a:lnTo>
                  <a:lnTo>
                    <a:pt x="2764" y="932"/>
                  </a:lnTo>
                  <a:lnTo>
                    <a:pt x="2833" y="1023"/>
                  </a:lnTo>
                  <a:lnTo>
                    <a:pt x="2884" y="1101"/>
                  </a:lnTo>
                  <a:lnTo>
                    <a:pt x="2936" y="1181"/>
                  </a:lnTo>
                  <a:lnTo>
                    <a:pt x="2987" y="1251"/>
                  </a:lnTo>
                  <a:lnTo>
                    <a:pt x="3038" y="1310"/>
                  </a:lnTo>
                  <a:lnTo>
                    <a:pt x="3089" y="1359"/>
                  </a:lnTo>
                  <a:lnTo>
                    <a:pt x="3141" y="1409"/>
                  </a:lnTo>
                  <a:lnTo>
                    <a:pt x="3191" y="1448"/>
                  </a:lnTo>
                  <a:lnTo>
                    <a:pt x="3244" y="1489"/>
                  </a:lnTo>
                  <a:lnTo>
                    <a:pt x="3295" y="1518"/>
                  </a:lnTo>
                  <a:lnTo>
                    <a:pt x="3346" y="1538"/>
                  </a:lnTo>
                  <a:lnTo>
                    <a:pt x="3397" y="1557"/>
                  </a:lnTo>
                  <a:lnTo>
                    <a:pt x="3448" y="1577"/>
                  </a:lnTo>
                  <a:lnTo>
                    <a:pt x="3499" y="1587"/>
                  </a:lnTo>
                  <a:lnTo>
                    <a:pt x="3567" y="1598"/>
                  </a:lnTo>
                  <a:lnTo>
                    <a:pt x="3620" y="1608"/>
                  </a:lnTo>
                  <a:lnTo>
                    <a:pt x="3669" y="1618"/>
                  </a:lnTo>
                  <a:lnTo>
                    <a:pt x="3722" y="1618"/>
                  </a:lnTo>
                  <a:lnTo>
                    <a:pt x="3771" y="1618"/>
                  </a:lnTo>
                  <a:lnTo>
                    <a:pt x="3824" y="1627"/>
                  </a:lnTo>
                  <a:lnTo>
                    <a:pt x="3875" y="1627"/>
                  </a:lnTo>
                  <a:lnTo>
                    <a:pt x="3926" y="1627"/>
                  </a:lnTo>
                  <a:lnTo>
                    <a:pt x="3977" y="1627"/>
                  </a:lnTo>
                  <a:lnTo>
                    <a:pt x="4028" y="1627"/>
                  </a:lnTo>
                  <a:lnTo>
                    <a:pt x="4079" y="1627"/>
                  </a:lnTo>
                  <a:lnTo>
                    <a:pt x="4130" y="1627"/>
                  </a:lnTo>
                  <a:lnTo>
                    <a:pt x="4181" y="1627"/>
                  </a:lnTo>
                </a:path>
              </a:pathLst>
            </a:custGeom>
            <a:noFill/>
            <a:ln w="42863">
              <a:solidFill>
                <a:srgbClr val="00216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Line 29"/>
            <p:cNvSpPr>
              <a:spLocks noChangeShapeType="1"/>
            </p:cNvSpPr>
            <p:nvPr/>
          </p:nvSpPr>
          <p:spPr bwMode="auto">
            <a:xfrm flipV="1">
              <a:off x="3637" y="2784"/>
              <a:ext cx="0" cy="960"/>
            </a:xfrm>
            <a:prstGeom prst="line">
              <a:avLst/>
            </a:prstGeom>
            <a:noFill/>
            <a:ln w="25400">
              <a:solidFill>
                <a:srgbClr val="7F7F7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7" name="Text Box 93"/>
            <p:cNvSpPr txBox="1">
              <a:spLocks noChangeArrowheads="1"/>
            </p:cNvSpPr>
            <p:nvPr/>
          </p:nvSpPr>
          <p:spPr bwMode="auto">
            <a:xfrm>
              <a:off x="3024" y="374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>
                  <a:ea typeface="宋体" charset="-122"/>
                </a:rPr>
                <a:t>LSL</a:t>
              </a:r>
            </a:p>
          </p:txBody>
        </p:sp>
        <p:sp>
          <p:nvSpPr>
            <p:cNvPr id="88" name="Text Box 94"/>
            <p:cNvSpPr txBox="1">
              <a:spLocks noChangeArrowheads="1"/>
            </p:cNvSpPr>
            <p:nvPr/>
          </p:nvSpPr>
          <p:spPr bwMode="auto">
            <a:xfrm>
              <a:off x="3936" y="374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>
                  <a:ea typeface="宋体" charset="-122"/>
                </a:rPr>
                <a:t>USL</a:t>
              </a:r>
            </a:p>
          </p:txBody>
        </p:sp>
        <p:sp>
          <p:nvSpPr>
            <p:cNvPr id="89" name="Line 98"/>
            <p:cNvSpPr>
              <a:spLocks noChangeShapeType="1"/>
            </p:cNvSpPr>
            <p:nvPr/>
          </p:nvSpPr>
          <p:spPr bwMode="auto">
            <a:xfrm>
              <a:off x="4092" y="3146"/>
              <a:ext cx="1" cy="61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Line 99"/>
            <p:cNvSpPr>
              <a:spLocks noChangeShapeType="1"/>
            </p:cNvSpPr>
            <p:nvPr/>
          </p:nvSpPr>
          <p:spPr bwMode="auto">
            <a:xfrm>
              <a:off x="3168" y="3133"/>
              <a:ext cx="1" cy="61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Line 100"/>
            <p:cNvSpPr>
              <a:spLocks noChangeShapeType="1"/>
            </p:cNvSpPr>
            <p:nvPr/>
          </p:nvSpPr>
          <p:spPr bwMode="auto">
            <a:xfrm>
              <a:off x="2928" y="3757"/>
              <a:ext cx="1440" cy="0"/>
            </a:xfrm>
            <a:prstGeom prst="line">
              <a:avLst/>
            </a:prstGeom>
            <a:noFill/>
            <a:ln w="9525">
              <a:solidFill>
                <a:srgbClr val="00216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2" name="Group 119"/>
          <p:cNvGrpSpPr>
            <a:grpSpLocks/>
          </p:cNvGrpSpPr>
          <p:nvPr/>
        </p:nvGrpSpPr>
        <p:grpSpPr bwMode="auto">
          <a:xfrm>
            <a:off x="3124200" y="4708525"/>
            <a:ext cx="1447800" cy="396875"/>
            <a:chOff x="2064" y="2784"/>
            <a:chExt cx="912" cy="250"/>
          </a:xfrm>
        </p:grpSpPr>
        <p:sp>
          <p:nvSpPr>
            <p:cNvPr id="93" name="Text Box 120"/>
            <p:cNvSpPr txBox="1">
              <a:spLocks noChangeArrowheads="1"/>
            </p:cNvSpPr>
            <p:nvPr/>
          </p:nvSpPr>
          <p:spPr bwMode="auto">
            <a:xfrm>
              <a:off x="2064" y="2784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ea typeface="宋体" charset="-122"/>
                </a:rPr>
                <a:t>Cpk  </a:t>
              </a:r>
            </a:p>
          </p:txBody>
        </p:sp>
        <p:sp>
          <p:nvSpPr>
            <p:cNvPr id="94" name="Text Box 121"/>
            <p:cNvSpPr txBox="1">
              <a:spLocks noChangeArrowheads="1"/>
            </p:cNvSpPr>
            <p:nvPr/>
          </p:nvSpPr>
          <p:spPr bwMode="auto">
            <a:xfrm>
              <a:off x="2400" y="2784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>
                  <a:ea typeface="宋体" charset="-122"/>
                </a:rPr>
                <a:t>&lt;</a:t>
              </a:r>
            </a:p>
          </p:txBody>
        </p:sp>
        <p:sp>
          <p:nvSpPr>
            <p:cNvPr id="95" name="Text Box 122"/>
            <p:cNvSpPr txBox="1">
              <a:spLocks noChangeArrowheads="1"/>
            </p:cNvSpPr>
            <p:nvPr/>
          </p:nvSpPr>
          <p:spPr bwMode="auto">
            <a:xfrm>
              <a:off x="2544" y="2812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ea typeface="宋体" charset="-122"/>
                </a:rPr>
                <a:t>1.00</a:t>
              </a:r>
            </a:p>
          </p:txBody>
        </p:sp>
      </p:grpSp>
      <p:grpSp>
        <p:nvGrpSpPr>
          <p:cNvPr id="96" name="Group 123"/>
          <p:cNvGrpSpPr>
            <a:grpSpLocks/>
          </p:cNvGrpSpPr>
          <p:nvPr/>
        </p:nvGrpSpPr>
        <p:grpSpPr bwMode="auto">
          <a:xfrm>
            <a:off x="7315200" y="4419600"/>
            <a:ext cx="1447800" cy="396875"/>
            <a:chOff x="2064" y="2784"/>
            <a:chExt cx="912" cy="250"/>
          </a:xfrm>
        </p:grpSpPr>
        <p:sp>
          <p:nvSpPr>
            <p:cNvPr id="97" name="Text Box 124"/>
            <p:cNvSpPr txBox="1">
              <a:spLocks noChangeArrowheads="1"/>
            </p:cNvSpPr>
            <p:nvPr/>
          </p:nvSpPr>
          <p:spPr bwMode="auto">
            <a:xfrm>
              <a:off x="2064" y="2784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ea typeface="宋体" charset="-122"/>
                </a:rPr>
                <a:t>Cp  </a:t>
              </a:r>
            </a:p>
          </p:txBody>
        </p:sp>
        <p:sp>
          <p:nvSpPr>
            <p:cNvPr id="98" name="Text Box 125"/>
            <p:cNvSpPr txBox="1">
              <a:spLocks noChangeArrowheads="1"/>
            </p:cNvSpPr>
            <p:nvPr/>
          </p:nvSpPr>
          <p:spPr bwMode="auto">
            <a:xfrm>
              <a:off x="2400" y="2784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>
                  <a:ea typeface="宋体" charset="-122"/>
                </a:rPr>
                <a:t>&lt;</a:t>
              </a:r>
            </a:p>
          </p:txBody>
        </p:sp>
        <p:sp>
          <p:nvSpPr>
            <p:cNvPr id="99" name="Text Box 126"/>
            <p:cNvSpPr txBox="1">
              <a:spLocks noChangeArrowheads="1"/>
            </p:cNvSpPr>
            <p:nvPr/>
          </p:nvSpPr>
          <p:spPr bwMode="auto">
            <a:xfrm>
              <a:off x="2544" y="2812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ea typeface="宋体" charset="-122"/>
                </a:rPr>
                <a:t>1.00</a:t>
              </a:r>
            </a:p>
          </p:txBody>
        </p:sp>
      </p:grpSp>
      <p:grpSp>
        <p:nvGrpSpPr>
          <p:cNvPr id="100" name="Group 128"/>
          <p:cNvGrpSpPr>
            <a:grpSpLocks/>
          </p:cNvGrpSpPr>
          <p:nvPr/>
        </p:nvGrpSpPr>
        <p:grpSpPr bwMode="auto">
          <a:xfrm>
            <a:off x="7315200" y="2819400"/>
            <a:ext cx="1447800" cy="396875"/>
            <a:chOff x="2064" y="2784"/>
            <a:chExt cx="912" cy="250"/>
          </a:xfrm>
        </p:grpSpPr>
        <p:sp>
          <p:nvSpPr>
            <p:cNvPr id="101" name="Text Box 129"/>
            <p:cNvSpPr txBox="1">
              <a:spLocks noChangeArrowheads="1"/>
            </p:cNvSpPr>
            <p:nvPr/>
          </p:nvSpPr>
          <p:spPr bwMode="auto">
            <a:xfrm>
              <a:off x="2064" y="2784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ea typeface="宋体" charset="-122"/>
                </a:rPr>
                <a:t>Cpk  </a:t>
              </a:r>
            </a:p>
          </p:txBody>
        </p:sp>
        <p:sp>
          <p:nvSpPr>
            <p:cNvPr id="102" name="Text Box 130"/>
            <p:cNvSpPr txBox="1">
              <a:spLocks noChangeArrowheads="1"/>
            </p:cNvSpPr>
            <p:nvPr/>
          </p:nvSpPr>
          <p:spPr bwMode="auto">
            <a:xfrm>
              <a:off x="2400" y="2784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>
                  <a:ea typeface="宋体" charset="-122"/>
                </a:rPr>
                <a:t>&lt;</a:t>
              </a:r>
            </a:p>
          </p:txBody>
        </p:sp>
        <p:sp>
          <p:nvSpPr>
            <p:cNvPr id="103" name="Text Box 131"/>
            <p:cNvSpPr txBox="1">
              <a:spLocks noChangeArrowheads="1"/>
            </p:cNvSpPr>
            <p:nvPr/>
          </p:nvSpPr>
          <p:spPr bwMode="auto">
            <a:xfrm>
              <a:off x="2544" y="2812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ea typeface="宋体" charset="-122"/>
                </a:rPr>
                <a:t>1.00</a:t>
              </a:r>
            </a:p>
          </p:txBody>
        </p:sp>
      </p:grpSp>
      <p:grpSp>
        <p:nvGrpSpPr>
          <p:cNvPr id="104" name="Group 10"/>
          <p:cNvGrpSpPr>
            <a:grpSpLocks/>
          </p:cNvGrpSpPr>
          <p:nvPr/>
        </p:nvGrpSpPr>
        <p:grpSpPr bwMode="auto">
          <a:xfrm>
            <a:off x="304800" y="2438400"/>
            <a:ext cx="8458200" cy="3810000"/>
            <a:chOff x="480" y="1680"/>
            <a:chExt cx="4656" cy="2208"/>
          </a:xfrm>
        </p:grpSpPr>
        <p:sp>
          <p:nvSpPr>
            <p:cNvPr id="105" name="Line 4"/>
            <p:cNvSpPr>
              <a:spLocks noChangeShapeType="1"/>
            </p:cNvSpPr>
            <p:nvPr/>
          </p:nvSpPr>
          <p:spPr bwMode="auto">
            <a:xfrm>
              <a:off x="480" y="1680"/>
              <a:ext cx="46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Line 5"/>
            <p:cNvSpPr>
              <a:spLocks noChangeShapeType="1"/>
            </p:cNvSpPr>
            <p:nvPr/>
          </p:nvSpPr>
          <p:spPr bwMode="auto">
            <a:xfrm>
              <a:off x="480" y="3888"/>
              <a:ext cx="46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Line 6"/>
            <p:cNvSpPr>
              <a:spLocks noChangeShapeType="1"/>
            </p:cNvSpPr>
            <p:nvPr/>
          </p:nvSpPr>
          <p:spPr bwMode="auto">
            <a:xfrm>
              <a:off x="480" y="1680"/>
              <a:ext cx="0" cy="22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Line 7"/>
            <p:cNvSpPr>
              <a:spLocks noChangeShapeType="1"/>
            </p:cNvSpPr>
            <p:nvPr/>
          </p:nvSpPr>
          <p:spPr bwMode="auto">
            <a:xfrm>
              <a:off x="5136" y="1680"/>
              <a:ext cx="0" cy="22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Line 8"/>
            <p:cNvSpPr>
              <a:spLocks noChangeShapeType="1"/>
            </p:cNvSpPr>
            <p:nvPr/>
          </p:nvSpPr>
          <p:spPr bwMode="auto">
            <a:xfrm>
              <a:off x="2832" y="1680"/>
              <a:ext cx="0" cy="22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Line 9"/>
            <p:cNvSpPr>
              <a:spLocks noChangeShapeType="1"/>
            </p:cNvSpPr>
            <p:nvPr/>
          </p:nvSpPr>
          <p:spPr bwMode="auto">
            <a:xfrm>
              <a:off x="480" y="2784"/>
              <a:ext cx="46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73" grpId="0"/>
      <p:bldP spid="74" grpId="0"/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PPAP Submission Levels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6" name="Group 49"/>
          <p:cNvGraphicFramePr>
            <a:graphicFrameLocks/>
          </p:cNvGraphicFramePr>
          <p:nvPr/>
        </p:nvGraphicFramePr>
        <p:xfrm>
          <a:off x="1143000" y="1296988"/>
          <a:ext cx="7772400" cy="4724273"/>
        </p:xfrm>
        <a:graphic>
          <a:graphicData uri="http://schemas.openxmlformats.org/drawingml/2006/table">
            <a:tbl>
              <a:tblPr/>
              <a:tblGrid>
                <a:gridCol w="2306638"/>
                <a:gridCol w="5465762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Level 1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51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Production Warrant and Appearance Approval Report (if applicable) submitted to Jabil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Level 2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51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Production Warrant, product samples, and dimensional results submitted to Jabil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Level 3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Verdana" pitchFamily="34" charset="0"/>
                        <a:ea typeface="SimSun" pitchFamily="2" charset="-122"/>
                        <a:cs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51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Production Warrant, product samples, and complete supporting data submitted to Jabil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Level 4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Verdana" pitchFamily="34" charset="0"/>
                        <a:ea typeface="SimSun" pitchFamily="2" charset="-122"/>
                        <a:cs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51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Production Warrant and other requirements as defined by Jabil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0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Level 5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32323"/>
                        </a:solidFill>
                        <a:effectLst/>
                        <a:latin typeface="Verdana" pitchFamily="34" charset="0"/>
                        <a:ea typeface="SimSun" pitchFamily="2" charset="-122"/>
                        <a:cs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51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2323"/>
                          </a:solidFill>
                          <a:effectLst/>
                          <a:latin typeface="Verdana" pitchFamily="34" charset="0"/>
                          <a:ea typeface="SimSun" pitchFamily="2" charset="-122"/>
                          <a:cs typeface="Arial" charset="0"/>
                        </a:rPr>
                        <a:t>Production Warrant, product samples and complete supporting data (a review will be conducted at the supplier's manufacturing location)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AutoShape 50"/>
          <p:cNvSpPr>
            <a:spLocks noChangeArrowheads="1"/>
          </p:cNvSpPr>
          <p:nvPr/>
        </p:nvSpPr>
        <p:spPr bwMode="auto">
          <a:xfrm>
            <a:off x="152400" y="1524000"/>
            <a:ext cx="914400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Rectangle 51"/>
          <p:cNvSpPr>
            <a:spLocks noChangeArrowheads="1"/>
          </p:cNvSpPr>
          <p:nvPr/>
        </p:nvSpPr>
        <p:spPr bwMode="auto">
          <a:xfrm>
            <a:off x="1066800" y="1219200"/>
            <a:ext cx="7924800" cy="990600"/>
          </a:xfrm>
          <a:prstGeom prst="rect">
            <a:avLst/>
          </a:prstGeom>
          <a:solidFill>
            <a:schemeClr val="hlink">
              <a:alpha val="23137"/>
            </a:schemeClr>
          </a:solidFill>
          <a:ln w="3810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03225">
              <a:spcBef>
                <a:spcPct val="20000"/>
              </a:spcBef>
              <a:buClr>
                <a:srgbClr val="006600"/>
              </a:buClr>
            </a:pPr>
            <a:endParaRPr lang="zh-CN" altLang="zh-CN" sz="1600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9" name="AutoShape 52"/>
          <p:cNvSpPr>
            <a:spLocks noChangeArrowheads="1"/>
          </p:cNvSpPr>
          <p:nvPr/>
        </p:nvSpPr>
        <p:spPr bwMode="auto">
          <a:xfrm>
            <a:off x="152400" y="2362200"/>
            <a:ext cx="914400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Rectangle 53"/>
          <p:cNvSpPr>
            <a:spLocks noChangeArrowheads="1"/>
          </p:cNvSpPr>
          <p:nvPr/>
        </p:nvSpPr>
        <p:spPr bwMode="auto">
          <a:xfrm>
            <a:off x="1066800" y="2209800"/>
            <a:ext cx="7924800" cy="838200"/>
          </a:xfrm>
          <a:prstGeom prst="rect">
            <a:avLst/>
          </a:prstGeom>
          <a:solidFill>
            <a:schemeClr val="hlink">
              <a:alpha val="23137"/>
            </a:schemeClr>
          </a:solidFill>
          <a:ln w="3810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03225">
              <a:spcBef>
                <a:spcPct val="20000"/>
              </a:spcBef>
              <a:buClr>
                <a:srgbClr val="006600"/>
              </a:buClr>
            </a:pPr>
            <a:endParaRPr lang="zh-CN" altLang="zh-CN" sz="1600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21" name="AutoShape 54"/>
          <p:cNvSpPr>
            <a:spLocks noChangeArrowheads="1"/>
          </p:cNvSpPr>
          <p:nvPr/>
        </p:nvSpPr>
        <p:spPr bwMode="auto">
          <a:xfrm>
            <a:off x="152400" y="3200400"/>
            <a:ext cx="914400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Rectangle 55"/>
          <p:cNvSpPr>
            <a:spLocks noChangeArrowheads="1"/>
          </p:cNvSpPr>
          <p:nvPr/>
        </p:nvSpPr>
        <p:spPr bwMode="auto">
          <a:xfrm>
            <a:off x="1066800" y="3048000"/>
            <a:ext cx="7924800" cy="838200"/>
          </a:xfrm>
          <a:prstGeom prst="rect">
            <a:avLst/>
          </a:prstGeom>
          <a:solidFill>
            <a:schemeClr val="hlink">
              <a:alpha val="23137"/>
            </a:schemeClr>
          </a:solidFill>
          <a:ln w="3810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03225">
              <a:spcBef>
                <a:spcPct val="20000"/>
              </a:spcBef>
              <a:buClr>
                <a:srgbClr val="006600"/>
              </a:buClr>
            </a:pPr>
            <a:endParaRPr lang="zh-CN" altLang="zh-CN" sz="1600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23" name="Rectangle 57"/>
          <p:cNvSpPr>
            <a:spLocks noChangeArrowheads="1"/>
          </p:cNvSpPr>
          <p:nvPr/>
        </p:nvSpPr>
        <p:spPr bwMode="auto">
          <a:xfrm>
            <a:off x="1066800" y="3886200"/>
            <a:ext cx="7924800" cy="838200"/>
          </a:xfrm>
          <a:prstGeom prst="rect">
            <a:avLst/>
          </a:prstGeom>
          <a:solidFill>
            <a:schemeClr val="hlink">
              <a:alpha val="23137"/>
            </a:schemeClr>
          </a:solidFill>
          <a:ln w="3810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03225">
              <a:spcBef>
                <a:spcPct val="20000"/>
              </a:spcBef>
              <a:buClr>
                <a:srgbClr val="006600"/>
              </a:buClr>
            </a:pPr>
            <a:endParaRPr lang="zh-CN" altLang="zh-CN" sz="1600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24" name="AutoShape 58"/>
          <p:cNvSpPr>
            <a:spLocks noChangeArrowheads="1"/>
          </p:cNvSpPr>
          <p:nvPr/>
        </p:nvSpPr>
        <p:spPr bwMode="auto">
          <a:xfrm>
            <a:off x="152400" y="5105400"/>
            <a:ext cx="914400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Rectangle 59"/>
          <p:cNvSpPr>
            <a:spLocks noChangeArrowheads="1"/>
          </p:cNvSpPr>
          <p:nvPr/>
        </p:nvSpPr>
        <p:spPr bwMode="auto">
          <a:xfrm>
            <a:off x="1066800" y="4724400"/>
            <a:ext cx="7924800" cy="1371600"/>
          </a:xfrm>
          <a:prstGeom prst="rect">
            <a:avLst/>
          </a:prstGeom>
          <a:solidFill>
            <a:schemeClr val="hlink">
              <a:alpha val="23137"/>
            </a:schemeClr>
          </a:solidFill>
          <a:ln w="3810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03225">
              <a:spcBef>
                <a:spcPct val="20000"/>
              </a:spcBef>
              <a:buClr>
                <a:srgbClr val="006600"/>
              </a:buClr>
            </a:pPr>
            <a:endParaRPr lang="zh-CN" altLang="zh-CN" sz="1600"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26" name="AutoShape 60"/>
          <p:cNvSpPr>
            <a:spLocks noChangeArrowheads="1"/>
          </p:cNvSpPr>
          <p:nvPr/>
        </p:nvSpPr>
        <p:spPr bwMode="auto">
          <a:xfrm>
            <a:off x="152400" y="4114800"/>
            <a:ext cx="914400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24000" y="2743200"/>
            <a:ext cx="5943600" cy="1600200"/>
            <a:chOff x="1152" y="1728"/>
            <a:chExt cx="3744" cy="600"/>
          </a:xfrm>
          <a:solidFill>
            <a:schemeClr val="accent1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152" y="1728"/>
              <a:ext cx="3734" cy="600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1160" y="1843"/>
              <a:ext cx="3736" cy="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APPEARANCE APPROVAL</a:t>
              </a:r>
            </a:p>
            <a:p>
              <a:pPr algn="ctr" eaLnBrk="0" hangingPunct="0">
                <a:defRPr/>
              </a:pPr>
              <a:r>
                <a:rPr 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REPORT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Appearance Approval Report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122863" y="3884612"/>
            <a:ext cx="3946525" cy="611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0" hangingPunct="0"/>
            <a:r>
              <a:rPr lang="en-US" altLang="zh-CN" sz="1800" b="1" u="sng" dirty="0">
                <a:solidFill>
                  <a:srgbClr val="4514FA"/>
                </a:solidFill>
                <a:latin typeface="Verdana" pitchFamily="34" charset="0"/>
                <a:ea typeface="宋体" charset="-122"/>
              </a:rPr>
              <a:t>When to Use It</a:t>
            </a:r>
          </a:p>
          <a:p>
            <a:pPr marL="174625" indent="-174625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Prior to tooling for production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5122863" y="1081088"/>
            <a:ext cx="3946525" cy="11001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0" hangingPunct="0"/>
            <a:r>
              <a:rPr lang="en-US" altLang="zh-CN" sz="1800" b="1" u="sng" dirty="0">
                <a:solidFill>
                  <a:srgbClr val="4514FA"/>
                </a:solidFill>
                <a:latin typeface="Verdana" pitchFamily="34" charset="0"/>
                <a:ea typeface="宋体" charset="-122"/>
              </a:rPr>
              <a:t>What is It?</a:t>
            </a:r>
          </a:p>
          <a:p>
            <a:pPr marL="174625" indent="-174625" eaLnBrk="0" hangingPunct="0"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A report completed by the supplier containing appearance and color criteria </a:t>
            </a:r>
          </a:p>
        </p:txBody>
      </p:sp>
      <p:grpSp>
        <p:nvGrpSpPr>
          <p:cNvPr id="10" name="群組 9"/>
          <p:cNvGrpSpPr/>
          <p:nvPr/>
        </p:nvGrpSpPr>
        <p:grpSpPr>
          <a:xfrm>
            <a:off x="476250" y="5105400"/>
            <a:ext cx="5010150" cy="990600"/>
            <a:chOff x="476250" y="5105400"/>
            <a:chExt cx="5010150" cy="990600"/>
          </a:xfrm>
        </p:grpSpPr>
        <p:sp>
          <p:nvSpPr>
            <p:cNvPr id="5" name="Rectangle 11"/>
            <p:cNvSpPr>
              <a:spLocks noChangeArrowheads="1"/>
            </p:cNvSpPr>
            <p:nvPr/>
          </p:nvSpPr>
          <p:spPr bwMode="auto">
            <a:xfrm>
              <a:off x="476250" y="5470525"/>
              <a:ext cx="5010150" cy="625475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rgbClr val="A5002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20000"/>
                </a:spcBef>
                <a:buClr>
                  <a:srgbClr val="006600"/>
                </a:buClr>
              </a:pPr>
              <a:r>
                <a:rPr lang="en-US" altLang="zh-CN" sz="1600" b="1" dirty="0">
                  <a:ea typeface="宋体" charset="-122"/>
                </a:rPr>
                <a:t>Typically only applies for parts with color, </a:t>
              </a:r>
              <a:r>
                <a:rPr lang="en-US" altLang="zh-CN" sz="1600" b="1" dirty="0" smtClean="0">
                  <a:ea typeface="宋体" charset="-122"/>
                </a:rPr>
                <a:t>texture,</a:t>
              </a:r>
              <a:endParaRPr lang="en-US" altLang="zh-CN" sz="1600" b="1" dirty="0">
                <a:ea typeface="宋体" charset="-122"/>
              </a:endParaRPr>
            </a:p>
            <a:p>
              <a:pPr>
                <a:spcBef>
                  <a:spcPct val="20000"/>
                </a:spcBef>
                <a:buClr>
                  <a:srgbClr val="006600"/>
                </a:buClr>
              </a:pPr>
              <a:r>
                <a:rPr lang="en-US" altLang="zh-CN" sz="1600" b="1" dirty="0">
                  <a:ea typeface="宋体" charset="-122"/>
                </a:rPr>
                <a:t>or surface appearance requirements</a:t>
              </a:r>
              <a:endParaRPr lang="en-US" altLang="zh-CN" b="1" dirty="0">
                <a:ea typeface="宋体" charset="-122"/>
              </a:endParaRPr>
            </a:p>
          </p:txBody>
        </p:sp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1409700" y="5105400"/>
              <a:ext cx="1797050" cy="366713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rgbClr val="A50021"/>
                  </a:solidFill>
                  <a:latin typeface="Arial Black" pitchFamily="34" charset="0"/>
                  <a:ea typeface="宋体" charset="-122"/>
                </a:rPr>
                <a:t>IMPORTANT!</a:t>
              </a:r>
            </a:p>
          </p:txBody>
        </p:sp>
      </p:grp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5122863" y="2379663"/>
            <a:ext cx="4149725" cy="150810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Clr>
                <a:schemeClr val="tx1"/>
              </a:buClr>
            </a:pPr>
            <a:r>
              <a:rPr lang="en-US" altLang="zh-CN" sz="1800" b="1" u="sng" dirty="0">
                <a:solidFill>
                  <a:srgbClr val="4514FA"/>
                </a:solidFill>
                <a:latin typeface="Verdana" pitchFamily="34" charset="0"/>
                <a:ea typeface="宋体" charset="-122"/>
              </a:rPr>
              <a:t>Objective or Purpose</a:t>
            </a:r>
          </a:p>
          <a:p>
            <a:pPr marL="228600" indent="-228600" eaLnBrk="0" hangingPunct="0">
              <a:spcBef>
                <a:spcPct val="40000"/>
              </a:spcBef>
              <a:buClr>
                <a:schemeClr val="accent2"/>
              </a:buClr>
              <a:buFontTx/>
              <a:buChar char="•"/>
            </a:pPr>
            <a:r>
              <a:rPr lang="en-US" altLang="zh-CN" sz="1600" dirty="0">
                <a:latin typeface="Verdana" pitchFamily="34" charset="0"/>
                <a:ea typeface="宋体" charset="-122"/>
              </a:rPr>
              <a:t>To demonstrate that the part has met the appearance requirements on the design record</a:t>
            </a:r>
          </a:p>
          <a:p>
            <a:pPr marL="228600" indent="-228600" eaLnBrk="0" hangingPunct="0">
              <a:spcBef>
                <a:spcPct val="40000"/>
              </a:spcBef>
              <a:buClr>
                <a:schemeClr val="tx1"/>
              </a:buClr>
              <a:buFontTx/>
              <a:buChar char="•"/>
            </a:pPr>
            <a:endParaRPr lang="en-US" altLang="zh-CN" sz="1400" dirty="0">
              <a:latin typeface="Verdana" pitchFamily="34" charset="0"/>
              <a:ea typeface="宋体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685801" y="1066800"/>
          <a:ext cx="4038598" cy="3962410"/>
        </p:xfrm>
        <a:graphic>
          <a:graphicData uri="http://schemas.openxmlformats.org/drawingml/2006/table">
            <a:tbl>
              <a:tblPr/>
              <a:tblGrid>
                <a:gridCol w="305881"/>
                <a:gridCol w="291544"/>
                <a:gridCol w="291544"/>
                <a:gridCol w="387131"/>
                <a:gridCol w="291544"/>
                <a:gridCol w="305881"/>
                <a:gridCol w="291544"/>
                <a:gridCol w="291544"/>
                <a:gridCol w="291544"/>
                <a:gridCol w="291544"/>
                <a:gridCol w="291544"/>
                <a:gridCol w="291544"/>
                <a:gridCol w="325000"/>
                <a:gridCol w="90809"/>
              </a:tblGrid>
              <a:tr h="139685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APPEARANCE APPROVAL REPORT  (AAR)</a:t>
                      </a:r>
                      <a:endParaRPr lang="en-US" sz="5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1915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Part # 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Part Name: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Project Name: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Drawing # 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Revision Level: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Rev 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92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CN" altLang="en-U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CN" altLang="en-US" sz="600" b="1" i="1" u="none" strike="noStrike">
                          <a:solidFill>
                            <a:srgbClr val="000000"/>
                          </a:solidFill>
                          <a:latin typeface="Franklin Gothic Medium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86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Submission Date: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36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221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COLOR EVALUATION  (Spectrophotometer Readings):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439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Color Name: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Coating Type: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Color Standard 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Coating Supplier 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Spectrometer Readings of samples versus  color standard.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4398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Measurement mode, CIE L*, a*, b*, 10deg. Observer, specular gloss included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Delta L*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Delta a*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Delta b*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Delta 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*Gloss Measurement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(Define  -a and b-  Locations)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2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MASTER Color chip readings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1 readings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2 readings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3 readings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18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299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Color and Gloss Readings were taken on 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Non textured side: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Textured side: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4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*(Specify with a check-mark)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36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221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TEXTURE EVALUATION: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4398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DESCRIBE  Texture requirements/standards: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4398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DESCRIBE  Method of inspection: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886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Results of Inspection: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9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5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936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zh-CN" altLang="en-US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Appearance Approval Report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90593" y="1676400"/>
          <a:ext cx="7162806" cy="2325537"/>
        </p:xfrm>
        <a:graphic>
          <a:graphicData uri="http://schemas.openxmlformats.org/drawingml/2006/table">
            <a:tbl>
              <a:tblPr/>
              <a:tblGrid>
                <a:gridCol w="762007"/>
                <a:gridCol w="297580"/>
                <a:gridCol w="517078"/>
                <a:gridCol w="686612"/>
                <a:gridCol w="517078"/>
                <a:gridCol w="542509"/>
                <a:gridCol w="517078"/>
                <a:gridCol w="655865"/>
                <a:gridCol w="378291"/>
                <a:gridCol w="993309"/>
                <a:gridCol w="40847"/>
                <a:gridCol w="517078"/>
                <a:gridCol w="576416"/>
                <a:gridCol w="161058"/>
              </a:tblGrid>
              <a:tr h="402082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APPEARANCE APPROVAL REPORT  (AAR)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01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Part # 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Part Name: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Project Name: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94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Drawing # 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Revision Level: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Rev 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096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CN" alt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1" i="1" u="none" strike="noStrike">
                          <a:solidFill>
                            <a:srgbClr val="000000"/>
                          </a:solidFill>
                          <a:latin typeface="Franklin Gothic Medium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9487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Submission Date: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60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1" descr="Jabil_FullColor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" y="0"/>
            <a:ext cx="12668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群組 20"/>
          <p:cNvGrpSpPr/>
          <p:nvPr/>
        </p:nvGrpSpPr>
        <p:grpSpPr>
          <a:xfrm>
            <a:off x="3276600" y="4191000"/>
            <a:ext cx="2590799" cy="1524000"/>
            <a:chOff x="5443877" y="4724400"/>
            <a:chExt cx="2169043" cy="1524000"/>
          </a:xfrm>
        </p:grpSpPr>
        <p:grpSp>
          <p:nvGrpSpPr>
            <p:cNvPr id="10" name="群組 9"/>
            <p:cNvGrpSpPr/>
            <p:nvPr/>
          </p:nvGrpSpPr>
          <p:grpSpPr>
            <a:xfrm>
              <a:off x="5443877" y="5334000"/>
              <a:ext cx="2169043" cy="914400"/>
              <a:chOff x="1786277" y="1828800"/>
              <a:chExt cx="2169043" cy="914400"/>
            </a:xfrm>
          </p:grpSpPr>
          <p:sp>
            <p:nvSpPr>
              <p:cNvPr id="12" name="AutoShape 50"/>
              <p:cNvSpPr>
                <a:spLocks noChangeArrowheads="1"/>
              </p:cNvSpPr>
              <p:nvPr/>
            </p:nvSpPr>
            <p:spPr bwMode="auto">
              <a:xfrm>
                <a:off x="1786277" y="1828800"/>
                <a:ext cx="2169043" cy="9144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</a:rPr>
                  <a:t>Administrative Section</a:t>
                </a:r>
                <a:endParaRPr lang="en-US" altLang="zh-CN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13" name="AutoShape 51"/>
              <p:cNvSpPr>
                <a:spLocks noChangeArrowheads="1"/>
              </p:cNvSpPr>
              <p:nvPr/>
            </p:nvSpPr>
            <p:spPr bwMode="auto">
              <a:xfrm>
                <a:off x="1850072" y="1905000"/>
                <a:ext cx="2041453" cy="7620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11" name="Line 57"/>
            <p:cNvSpPr>
              <a:spLocks noChangeShapeType="1"/>
            </p:cNvSpPr>
            <p:nvPr/>
          </p:nvSpPr>
          <p:spPr bwMode="auto">
            <a:xfrm flipH="1" flipV="1">
              <a:off x="6464594" y="4724400"/>
              <a:ext cx="0" cy="609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Appearance Approval Report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990594" y="1371600"/>
          <a:ext cx="7239006" cy="4275110"/>
        </p:xfrm>
        <a:graphic>
          <a:graphicData uri="http://schemas.openxmlformats.org/drawingml/2006/table">
            <a:tbl>
              <a:tblPr/>
              <a:tblGrid>
                <a:gridCol w="548280"/>
                <a:gridCol w="522579"/>
                <a:gridCol w="522579"/>
                <a:gridCol w="693916"/>
                <a:gridCol w="522579"/>
                <a:gridCol w="548280"/>
                <a:gridCol w="522579"/>
                <a:gridCol w="522579"/>
                <a:gridCol w="522579"/>
                <a:gridCol w="522579"/>
                <a:gridCol w="522579"/>
                <a:gridCol w="522579"/>
                <a:gridCol w="582548"/>
                <a:gridCol w="162771"/>
              </a:tblGrid>
              <a:tr h="192021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COLOR EVALUATION  (Spectrophotometer Readings):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83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Color Name: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Coating Type: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Color Standard 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Coating Supplier 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Spectrometer Readings of samples versus  color standard.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8381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Measurement mode, CIE L*, a*, b*, 10deg. Observer, specular gloss included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Delta L*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Delta a*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Delta b*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Delta 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*Gloss Measurement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(Define  -a and b-  Locations)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2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MASTER Color chip readings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1 readings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2 readings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3 readings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75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94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Color and Gloss Readings were taken on 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Non textured side: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Textured side: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*(Specify with a check-mark)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06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8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10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4" name="群組 3"/>
          <p:cNvGrpSpPr/>
          <p:nvPr/>
        </p:nvGrpSpPr>
        <p:grpSpPr>
          <a:xfrm>
            <a:off x="1981200" y="2743200"/>
            <a:ext cx="4114800" cy="2438400"/>
            <a:chOff x="6934200" y="3581400"/>
            <a:chExt cx="4114800" cy="2438400"/>
          </a:xfrm>
        </p:grpSpPr>
        <p:grpSp>
          <p:nvGrpSpPr>
            <p:cNvPr id="5" name="群組 20"/>
            <p:cNvGrpSpPr/>
            <p:nvPr/>
          </p:nvGrpSpPr>
          <p:grpSpPr>
            <a:xfrm>
              <a:off x="7696202" y="4724400"/>
              <a:ext cx="2667000" cy="1295400"/>
              <a:chOff x="5571468" y="4648200"/>
              <a:chExt cx="2232839" cy="1295400"/>
            </a:xfrm>
          </p:grpSpPr>
          <p:grpSp>
            <p:nvGrpSpPr>
              <p:cNvPr id="7" name="群組 9"/>
              <p:cNvGrpSpPr/>
              <p:nvPr/>
            </p:nvGrpSpPr>
            <p:grpSpPr>
              <a:xfrm>
                <a:off x="5571468" y="5257800"/>
                <a:ext cx="2232839" cy="685800"/>
                <a:chOff x="1913868" y="1752600"/>
                <a:chExt cx="2232839" cy="685800"/>
              </a:xfrm>
            </p:grpSpPr>
            <p:sp>
              <p:nvSpPr>
                <p:cNvPr id="9" name="AutoShape 50"/>
                <p:cNvSpPr>
                  <a:spLocks noChangeArrowheads="1"/>
                </p:cNvSpPr>
                <p:nvPr/>
              </p:nvSpPr>
              <p:spPr bwMode="auto">
                <a:xfrm>
                  <a:off x="1913868" y="1752600"/>
                  <a:ext cx="2232839" cy="6858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Color measurement data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" name="AutoShape 51"/>
                <p:cNvSpPr>
                  <a:spLocks noChangeArrowheads="1"/>
                </p:cNvSpPr>
                <p:nvPr/>
              </p:nvSpPr>
              <p:spPr bwMode="auto">
                <a:xfrm>
                  <a:off x="1977662" y="1828800"/>
                  <a:ext cx="2105249" cy="5334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8" name="Line 57"/>
              <p:cNvSpPr>
                <a:spLocks noChangeShapeType="1"/>
              </p:cNvSpPr>
              <p:nvPr/>
            </p:nvSpPr>
            <p:spPr bwMode="auto">
              <a:xfrm flipH="1" flipV="1">
                <a:off x="6655980" y="4648200"/>
                <a:ext cx="0" cy="609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6934200" y="3581400"/>
              <a:ext cx="4114800" cy="1143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5867400" y="2743200"/>
            <a:ext cx="2743199" cy="2438400"/>
            <a:chOff x="6400800" y="3581400"/>
            <a:chExt cx="2743199" cy="2438400"/>
          </a:xfrm>
        </p:grpSpPr>
        <p:grpSp>
          <p:nvGrpSpPr>
            <p:cNvPr id="12" name="群組 20"/>
            <p:cNvGrpSpPr/>
            <p:nvPr/>
          </p:nvGrpSpPr>
          <p:grpSpPr>
            <a:xfrm>
              <a:off x="6400800" y="4724400"/>
              <a:ext cx="2743199" cy="1295400"/>
              <a:chOff x="4486952" y="4648200"/>
              <a:chExt cx="2296634" cy="1295400"/>
            </a:xfrm>
          </p:grpSpPr>
          <p:grpSp>
            <p:nvGrpSpPr>
              <p:cNvPr id="14" name="群組 9"/>
              <p:cNvGrpSpPr/>
              <p:nvPr/>
            </p:nvGrpSpPr>
            <p:grpSpPr>
              <a:xfrm>
                <a:off x="4486952" y="5257800"/>
                <a:ext cx="2296634" cy="685800"/>
                <a:chOff x="829352" y="1752600"/>
                <a:chExt cx="2296634" cy="685800"/>
              </a:xfrm>
            </p:grpSpPr>
            <p:sp>
              <p:nvSpPr>
                <p:cNvPr id="16" name="AutoShape 50"/>
                <p:cNvSpPr>
                  <a:spLocks noChangeArrowheads="1"/>
                </p:cNvSpPr>
                <p:nvPr/>
              </p:nvSpPr>
              <p:spPr bwMode="auto">
                <a:xfrm>
                  <a:off x="829352" y="1752600"/>
                  <a:ext cx="2296634" cy="6858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Gloss measurement data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" name="AutoShape 51"/>
                <p:cNvSpPr>
                  <a:spLocks noChangeArrowheads="1"/>
                </p:cNvSpPr>
                <p:nvPr/>
              </p:nvSpPr>
              <p:spPr bwMode="auto">
                <a:xfrm>
                  <a:off x="893147" y="1828800"/>
                  <a:ext cx="2169044" cy="5334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15" name="Line 57"/>
              <p:cNvSpPr>
                <a:spLocks noChangeShapeType="1"/>
              </p:cNvSpPr>
              <p:nvPr/>
            </p:nvSpPr>
            <p:spPr bwMode="auto">
              <a:xfrm flipH="1" flipV="1">
                <a:off x="5635259" y="4648200"/>
                <a:ext cx="0" cy="609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6934200" y="3581400"/>
              <a:ext cx="1828800" cy="1143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4419600" y="4038600"/>
            <a:ext cx="3276600" cy="2438400"/>
            <a:chOff x="6934200" y="3581400"/>
            <a:chExt cx="3276600" cy="2438400"/>
          </a:xfrm>
        </p:grpSpPr>
        <p:grpSp>
          <p:nvGrpSpPr>
            <p:cNvPr id="19" name="群組 20"/>
            <p:cNvGrpSpPr/>
            <p:nvPr/>
          </p:nvGrpSpPr>
          <p:grpSpPr>
            <a:xfrm>
              <a:off x="7315200" y="4724400"/>
              <a:ext cx="2743199" cy="1295400"/>
              <a:chOff x="5252492" y="4648200"/>
              <a:chExt cx="2296634" cy="1295400"/>
            </a:xfrm>
          </p:grpSpPr>
          <p:grpSp>
            <p:nvGrpSpPr>
              <p:cNvPr id="21" name="群組 9"/>
              <p:cNvGrpSpPr/>
              <p:nvPr/>
            </p:nvGrpSpPr>
            <p:grpSpPr>
              <a:xfrm>
                <a:off x="5252492" y="5257800"/>
                <a:ext cx="2296634" cy="685800"/>
                <a:chOff x="1594892" y="1752600"/>
                <a:chExt cx="2296634" cy="685800"/>
              </a:xfrm>
            </p:grpSpPr>
            <p:sp>
              <p:nvSpPr>
                <p:cNvPr id="23" name="AutoShape 50"/>
                <p:cNvSpPr>
                  <a:spLocks noChangeArrowheads="1"/>
                </p:cNvSpPr>
                <p:nvPr/>
              </p:nvSpPr>
              <p:spPr bwMode="auto">
                <a:xfrm>
                  <a:off x="1594892" y="1752600"/>
                  <a:ext cx="2296634" cy="68580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Color and Gloss </a:t>
                  </a:r>
                </a:p>
                <a:p>
                  <a:pPr eaLnBrk="0" hangingPunct="0">
                    <a:defRPr/>
                  </a:pPr>
                  <a:r>
                    <a:rPr lang="en-US" altLang="zh-CN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measurement location</a:t>
                  </a:r>
                  <a:endParaRPr lang="en-US" altLang="zh-CN" dirty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4" name="AutoShape 51"/>
                <p:cNvSpPr>
                  <a:spLocks noChangeArrowheads="1"/>
                </p:cNvSpPr>
                <p:nvPr/>
              </p:nvSpPr>
              <p:spPr bwMode="auto">
                <a:xfrm>
                  <a:off x="1658687" y="1828800"/>
                  <a:ext cx="2169044" cy="533400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  <p:sp>
            <p:nvSpPr>
              <p:cNvPr id="22" name="Line 57"/>
              <p:cNvSpPr>
                <a:spLocks noChangeShapeType="1"/>
              </p:cNvSpPr>
              <p:nvPr/>
            </p:nvSpPr>
            <p:spPr bwMode="auto">
              <a:xfrm flipH="1" flipV="1">
                <a:off x="6400799" y="4648200"/>
                <a:ext cx="0" cy="609600"/>
              </a:xfrm>
              <a:prstGeom prst="line">
                <a:avLst/>
              </a:prstGeom>
              <a:noFill/>
              <a:ln w="635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6934200" y="3581400"/>
              <a:ext cx="3276600" cy="1143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Appearance Approval Report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524001" y="2103120"/>
          <a:ext cx="6095998" cy="1554480"/>
        </p:xfrm>
        <a:graphic>
          <a:graphicData uri="http://schemas.openxmlformats.org/drawingml/2006/table">
            <a:tbl>
              <a:tblPr/>
              <a:tblGrid>
                <a:gridCol w="461709"/>
                <a:gridCol w="440066"/>
                <a:gridCol w="440066"/>
                <a:gridCol w="584350"/>
                <a:gridCol w="440066"/>
                <a:gridCol w="461709"/>
                <a:gridCol w="440066"/>
                <a:gridCol w="440066"/>
                <a:gridCol w="440066"/>
                <a:gridCol w="440066"/>
                <a:gridCol w="440066"/>
                <a:gridCol w="440066"/>
                <a:gridCol w="490566"/>
                <a:gridCol w="137070"/>
              </a:tblGrid>
              <a:tr h="135721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TEXTURE EVALUATION: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2208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DESCRIBE  Texture requirements/standards: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220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2208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DESCRIBE  Method of inspection: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3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Results of Inspection: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939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" name="群組 20"/>
          <p:cNvGrpSpPr/>
          <p:nvPr/>
        </p:nvGrpSpPr>
        <p:grpSpPr>
          <a:xfrm>
            <a:off x="3276600" y="3657600"/>
            <a:ext cx="2590799" cy="1524000"/>
            <a:chOff x="5443877" y="4724400"/>
            <a:chExt cx="2169043" cy="1524000"/>
          </a:xfrm>
        </p:grpSpPr>
        <p:grpSp>
          <p:nvGrpSpPr>
            <p:cNvPr id="5" name="群組 9"/>
            <p:cNvGrpSpPr/>
            <p:nvPr/>
          </p:nvGrpSpPr>
          <p:grpSpPr>
            <a:xfrm>
              <a:off x="5443877" y="5334000"/>
              <a:ext cx="2169043" cy="914400"/>
              <a:chOff x="1786277" y="1828800"/>
              <a:chExt cx="2169043" cy="914400"/>
            </a:xfrm>
          </p:grpSpPr>
          <p:sp>
            <p:nvSpPr>
              <p:cNvPr id="7" name="AutoShape 50"/>
              <p:cNvSpPr>
                <a:spLocks noChangeArrowheads="1"/>
              </p:cNvSpPr>
              <p:nvPr/>
            </p:nvSpPr>
            <p:spPr bwMode="auto">
              <a:xfrm>
                <a:off x="1786277" y="1828800"/>
                <a:ext cx="2169043" cy="9144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</a:rPr>
                  <a:t>Texture requirements,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inspection method,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and inspection result.</a:t>
                </a:r>
                <a:endParaRPr lang="en-US" altLang="zh-CN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8" name="AutoShape 51"/>
              <p:cNvSpPr>
                <a:spLocks noChangeArrowheads="1"/>
              </p:cNvSpPr>
              <p:nvPr/>
            </p:nvSpPr>
            <p:spPr bwMode="auto">
              <a:xfrm>
                <a:off x="1850072" y="1905000"/>
                <a:ext cx="2041453" cy="76200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6" name="Line 57"/>
            <p:cNvSpPr>
              <a:spLocks noChangeShapeType="1"/>
            </p:cNvSpPr>
            <p:nvPr/>
          </p:nvSpPr>
          <p:spPr bwMode="auto">
            <a:xfrm flipH="1" flipV="1">
              <a:off x="6464594" y="4724400"/>
              <a:ext cx="0" cy="6096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Appearance Approval Report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pSp>
        <p:nvGrpSpPr>
          <p:cNvPr id="3" name="群組 20"/>
          <p:cNvGrpSpPr/>
          <p:nvPr/>
        </p:nvGrpSpPr>
        <p:grpSpPr>
          <a:xfrm>
            <a:off x="3048000" y="5105401"/>
            <a:ext cx="3048000" cy="1685365"/>
            <a:chOff x="5316286" y="4953000"/>
            <a:chExt cx="2551816" cy="1432560"/>
          </a:xfrm>
        </p:grpSpPr>
        <p:grpSp>
          <p:nvGrpSpPr>
            <p:cNvPr id="4" name="群組 9"/>
            <p:cNvGrpSpPr/>
            <p:nvPr/>
          </p:nvGrpSpPr>
          <p:grpSpPr>
            <a:xfrm>
              <a:off x="5316286" y="5276850"/>
              <a:ext cx="2551816" cy="1108710"/>
              <a:chOff x="1658686" y="1771650"/>
              <a:chExt cx="2551816" cy="1108710"/>
            </a:xfrm>
          </p:grpSpPr>
          <p:sp>
            <p:nvSpPr>
              <p:cNvPr id="6" name="AutoShape 50"/>
              <p:cNvSpPr>
                <a:spLocks noChangeArrowheads="1"/>
              </p:cNvSpPr>
              <p:nvPr/>
            </p:nvSpPr>
            <p:spPr bwMode="auto">
              <a:xfrm>
                <a:off x="1658686" y="1771650"/>
                <a:ext cx="2551816" cy="11087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Surface cosmetic evaluation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as per the cosmetic 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procedure requirements.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Sample size should be 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No less than 2.</a:t>
                </a:r>
                <a:endParaRPr lang="en-US" altLang="zh-CN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7" name="AutoShape 51"/>
              <p:cNvSpPr>
                <a:spLocks noChangeArrowheads="1"/>
              </p:cNvSpPr>
              <p:nvPr/>
            </p:nvSpPr>
            <p:spPr bwMode="auto">
              <a:xfrm>
                <a:off x="1722481" y="1836419"/>
                <a:ext cx="2424225" cy="971550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5" name="Line 57"/>
            <p:cNvSpPr>
              <a:spLocks noChangeShapeType="1"/>
            </p:cNvSpPr>
            <p:nvPr/>
          </p:nvSpPr>
          <p:spPr bwMode="auto">
            <a:xfrm flipV="1">
              <a:off x="6592192" y="4953000"/>
              <a:ext cx="1" cy="381000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838201" y="1295400"/>
          <a:ext cx="7010403" cy="3857158"/>
        </p:xfrm>
        <a:graphic>
          <a:graphicData uri="http://schemas.openxmlformats.org/drawingml/2006/table">
            <a:tbl>
              <a:tblPr/>
              <a:tblGrid>
                <a:gridCol w="914399"/>
                <a:gridCol w="609600"/>
                <a:gridCol w="117093"/>
                <a:gridCol w="454900"/>
                <a:gridCol w="494807"/>
                <a:gridCol w="109240"/>
                <a:gridCol w="454900"/>
                <a:gridCol w="477272"/>
                <a:gridCol w="454900"/>
                <a:gridCol w="454900"/>
                <a:gridCol w="454900"/>
                <a:gridCol w="108488"/>
                <a:gridCol w="346412"/>
                <a:gridCol w="186988"/>
                <a:gridCol w="267912"/>
                <a:gridCol w="341688"/>
                <a:gridCol w="594914"/>
                <a:gridCol w="25400"/>
                <a:gridCol w="141690"/>
              </a:tblGrid>
              <a:tr h="158151">
                <a:tc gridSpan="19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APPEARANCE &amp; COSMETIC EVALUATION: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37226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Cosmetic requirements/ -standard procedure number-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Procedure 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Date/Rev: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03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Method of inspection: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  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208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39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Appearance Approval Report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990593" y="1447798"/>
          <a:ext cx="7239006" cy="2925651"/>
        </p:xfrm>
        <a:graphic>
          <a:graphicData uri="http://schemas.openxmlformats.org/drawingml/2006/table">
            <a:tbl>
              <a:tblPr/>
              <a:tblGrid>
                <a:gridCol w="548280"/>
                <a:gridCol w="522579"/>
                <a:gridCol w="522579"/>
                <a:gridCol w="693916"/>
                <a:gridCol w="522579"/>
                <a:gridCol w="548280"/>
                <a:gridCol w="522579"/>
                <a:gridCol w="522579"/>
                <a:gridCol w="522579"/>
                <a:gridCol w="522579"/>
                <a:gridCol w="522579"/>
                <a:gridCol w="522579"/>
                <a:gridCol w="582548"/>
                <a:gridCol w="162771"/>
              </a:tblGrid>
              <a:tr h="244955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SIGNATURES AND APPROVALS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041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STATUS: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Approved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Reejected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Cond. App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41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8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8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Customer Approval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Printed Name: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Signature: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Date: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928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zh-CN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Jabil Site Quality / Engineering 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Signature: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Date: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928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Note: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rowSpan="2" gridSpan="13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If golden or boundary samples are approved and signed off by Customer, Please submit a couple of the most representative parts to the supplier for future reference.                                    </a:t>
                      </a:r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041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13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" name="群組 20"/>
          <p:cNvGrpSpPr/>
          <p:nvPr/>
        </p:nvGrpSpPr>
        <p:grpSpPr>
          <a:xfrm>
            <a:off x="2743200" y="4419600"/>
            <a:ext cx="3657600" cy="2286000"/>
            <a:chOff x="5061106" y="4648200"/>
            <a:chExt cx="3062180" cy="2128345"/>
          </a:xfrm>
        </p:grpSpPr>
        <p:grpSp>
          <p:nvGrpSpPr>
            <p:cNvPr id="5" name="群組 9"/>
            <p:cNvGrpSpPr/>
            <p:nvPr/>
          </p:nvGrpSpPr>
          <p:grpSpPr>
            <a:xfrm>
              <a:off x="5061106" y="5144814"/>
              <a:ext cx="3062180" cy="1631731"/>
              <a:chOff x="1403506" y="1639614"/>
              <a:chExt cx="3062180" cy="1631731"/>
            </a:xfrm>
          </p:grpSpPr>
          <p:sp>
            <p:nvSpPr>
              <p:cNvPr id="7" name="AutoShape 50"/>
              <p:cNvSpPr>
                <a:spLocks noChangeArrowheads="1"/>
              </p:cNvSpPr>
              <p:nvPr/>
            </p:nvSpPr>
            <p:spPr bwMode="auto">
              <a:xfrm>
                <a:off x="1403506" y="1639614"/>
                <a:ext cx="3062180" cy="163173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rgbClr val="00216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Approval and signature by 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Customer or Jabil.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One copy of sample should be 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return to supplier for reference.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Jabil site decide whether one 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more copy of sample</a:t>
                </a:r>
              </a:p>
              <a:p>
                <a:pPr eaLnBrk="0" hangingPunct="0">
                  <a:defRPr/>
                </a:pPr>
                <a:r>
                  <a:rPr lang="en-US" altLang="zh-CN" b="1" dirty="0" smtClean="0">
                    <a:solidFill>
                      <a:schemeClr val="bg1"/>
                    </a:solidFill>
                    <a:latin typeface="Verdana" pitchFamily="34" charset="0"/>
                    <a:ea typeface="SimSun" pitchFamily="2" charset="-122"/>
                  </a:rPr>
                  <a:t>needed for retention in Jabil.</a:t>
                </a:r>
                <a:endParaRPr lang="en-US" altLang="zh-CN" dirty="0">
                  <a:solidFill>
                    <a:schemeClr val="bg1"/>
                  </a:solidFill>
                  <a:latin typeface="Verdana" pitchFamily="34" charset="0"/>
                  <a:ea typeface="SimSun" pitchFamily="2" charset="-122"/>
                </a:endParaRPr>
              </a:p>
            </p:txBody>
          </p:sp>
          <p:sp>
            <p:nvSpPr>
              <p:cNvPr id="8" name="AutoShape 51"/>
              <p:cNvSpPr>
                <a:spLocks noChangeArrowheads="1"/>
              </p:cNvSpPr>
              <p:nvPr/>
            </p:nvSpPr>
            <p:spPr bwMode="auto">
              <a:xfrm>
                <a:off x="1467301" y="1710559"/>
                <a:ext cx="2934589" cy="1489841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ea typeface="SimSun" pitchFamily="2" charset="-122"/>
                </a:endParaRPr>
              </a:p>
            </p:txBody>
          </p:sp>
        </p:grpSp>
        <p:sp>
          <p:nvSpPr>
            <p:cNvPr id="6" name="Line 57"/>
            <p:cNvSpPr>
              <a:spLocks noChangeShapeType="1"/>
            </p:cNvSpPr>
            <p:nvPr/>
          </p:nvSpPr>
          <p:spPr bwMode="auto">
            <a:xfrm flipH="1" flipV="1">
              <a:off x="6592194" y="4648200"/>
              <a:ext cx="1" cy="496614"/>
            </a:xfrm>
            <a:prstGeom prst="line">
              <a:avLst/>
            </a:prstGeom>
            <a:noFill/>
            <a:ln w="635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600200" y="2743200"/>
            <a:ext cx="5943600" cy="1219200"/>
            <a:chOff x="960" y="1728"/>
            <a:chExt cx="3744" cy="768"/>
          </a:xfrm>
          <a:solidFill>
            <a:schemeClr val="accent1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960" y="1728"/>
              <a:ext cx="3734" cy="768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81320" dir="2319588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968" y="1776"/>
              <a:ext cx="3736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SAMPLE PRODUCTION PARTS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Sample Production Parts 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1000" y="1295400"/>
            <a:ext cx="4191000" cy="472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876800" y="1752601"/>
            <a:ext cx="3948113" cy="862013"/>
            <a:chOff x="3119" y="855"/>
            <a:chExt cx="2487" cy="543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3139" y="1032"/>
              <a:ext cx="2467" cy="36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buClr>
                  <a:schemeClr val="folHlink"/>
                </a:buClr>
              </a:pPr>
              <a:r>
                <a:rPr lang="en-US" altLang="zh-CN" sz="1600" dirty="0">
                  <a:latin typeface="Verdana" pitchFamily="34" charset="0"/>
                  <a:ea typeface="宋体" charset="-122"/>
                </a:rPr>
                <a:t>Actual samples that reflect the parts documented in the PPAP.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119" y="855"/>
              <a:ext cx="1009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宋体" charset="-122"/>
                </a:rPr>
                <a:t>What is It?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宋体" charset="-122"/>
              </a:endParaRPr>
            </a:p>
          </p:txBody>
        </p: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4876800" y="3138488"/>
            <a:ext cx="3948113" cy="914400"/>
            <a:chOff x="3119" y="1874"/>
            <a:chExt cx="2487" cy="576"/>
          </a:xfrm>
        </p:grpSpPr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3119" y="1874"/>
              <a:ext cx="1814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宋体" charset="-122"/>
                </a:rPr>
                <a:t>Objective or Purpose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3139" y="2084"/>
              <a:ext cx="2467" cy="36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 dirty="0">
                  <a:latin typeface="Verdana" pitchFamily="34" charset="0"/>
                  <a:ea typeface="宋体" charset="-122"/>
                </a:rPr>
                <a:t>Confirm cosmetic or functional part approval.</a:t>
              </a:r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4876800" y="4586288"/>
            <a:ext cx="3963988" cy="900112"/>
            <a:chOff x="3119" y="3303"/>
            <a:chExt cx="2497" cy="567"/>
          </a:xfrm>
        </p:grpSpPr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3119" y="3303"/>
              <a:ext cx="1335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tx1"/>
                </a:buClr>
              </a:pPr>
              <a:r>
                <a:rPr lang="en-US" altLang="zh-CN" sz="1800" b="1" u="sng" dirty="0">
                  <a:solidFill>
                    <a:srgbClr val="4514FA"/>
                  </a:solidFill>
                  <a:latin typeface="Verdana" pitchFamily="34" charset="0"/>
                  <a:ea typeface="宋体" charset="-122"/>
                </a:rPr>
                <a:t>When to Use It</a:t>
              </a:r>
              <a:endParaRPr lang="en-US" altLang="zh-CN" sz="1800" u="sng" dirty="0">
                <a:solidFill>
                  <a:srgbClr val="4514FA"/>
                </a:solidFill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3149" y="3504"/>
              <a:ext cx="2467" cy="36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eaLnBrk="0" hangingPunct="0">
                <a:buClr>
                  <a:schemeClr val="accent2"/>
                </a:buClr>
                <a:buFontTx/>
                <a:buChar char="•"/>
              </a:pPr>
              <a:r>
                <a:rPr lang="en-US" altLang="zh-CN" sz="1600">
                  <a:latin typeface="Verdana" pitchFamily="34" charset="0"/>
                  <a:ea typeface="宋体" charset="-122"/>
                </a:rPr>
                <a:t>Sample parts should be delivered WITH the PPAP submission</a:t>
              </a:r>
            </a:p>
          </p:txBody>
        </p:sp>
      </p:grpSp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430338"/>
            <a:ext cx="3733800" cy="1355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17" name="Object 17"/>
          <p:cNvGraphicFramePr>
            <a:graphicFrameLocks noChangeAspect="1"/>
          </p:cNvGraphicFramePr>
          <p:nvPr/>
        </p:nvGraphicFramePr>
        <p:xfrm>
          <a:off x="533400" y="3124200"/>
          <a:ext cx="3886200" cy="2746375"/>
        </p:xfrm>
        <a:graphic>
          <a:graphicData uri="http://schemas.openxmlformats.org/presentationml/2006/ole">
            <p:oleObj spid="_x0000_s331778" name="Acrobat Document" r:id="rId5" imgW="7578000" imgH="5355000" progId="AcroExch.Document.11">
              <p:embed/>
            </p:oleObj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ea typeface="宋体" charset="-122"/>
              </a:rPr>
              <a:t>Sample Production Parts </a:t>
            </a:r>
            <a:endParaRPr lang="en-US" altLang="zh-CN" sz="2800" dirty="0" smtClean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16900" cy="38862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ea typeface="宋体" charset="-122"/>
              </a:rPr>
              <a:t>The sample parts provided should be the same parts measured for the dimensional results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zh-CN" sz="2000" b="1" dirty="0" smtClean="0">
                <a:ea typeface="宋体" charset="-122"/>
              </a:rPr>
              <a:t>Default quantity for all submissions is </a:t>
            </a:r>
            <a:r>
              <a:rPr lang="en-US" altLang="zh-CN" sz="2000" b="1" u="sng" dirty="0" smtClean="0">
                <a:solidFill>
                  <a:srgbClr val="A50021"/>
                </a:solidFill>
                <a:ea typeface="宋体" charset="-122"/>
              </a:rPr>
              <a:t>3 parts</a:t>
            </a:r>
            <a:r>
              <a:rPr lang="en-US" altLang="zh-CN" sz="2000" b="1" dirty="0" smtClean="0">
                <a:ea typeface="宋体" charset="-122"/>
              </a:rPr>
              <a:t> unless otherwise requested</a:t>
            </a:r>
          </a:p>
          <a:p>
            <a:pPr eaLnBrk="1" hangingPunct="1">
              <a:buClr>
                <a:srgbClr val="A50021"/>
              </a:buClr>
              <a:buFontTx/>
              <a:buChar char="•"/>
            </a:pPr>
            <a:endParaRPr lang="en-US" altLang="zh-CN" b="1" dirty="0" smtClean="0">
              <a:ea typeface="宋体" charset="-122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7780</TotalTime>
  <Words>8428</Words>
  <Application>Microsoft Office PowerPoint</Application>
  <PresentationFormat>如螢幕大小 (4:3)</PresentationFormat>
  <Paragraphs>5181</Paragraphs>
  <Slides>102</Slides>
  <Notes>100</Notes>
  <HiddenSlides>0</HiddenSlides>
  <MMClips>0</MMClips>
  <ScaleCrop>false</ScaleCrop>
  <HeadingPairs>
    <vt:vector size="6" baseType="variant">
      <vt:variant>
        <vt:lpstr>佈景主題</vt:lpstr>
      </vt:variant>
      <vt:variant>
        <vt:i4>4</vt:i4>
      </vt:variant>
      <vt:variant>
        <vt:lpstr>內嵌 OLE 伺服程式</vt:lpstr>
      </vt:variant>
      <vt:variant>
        <vt:i4>3</vt:i4>
      </vt:variant>
      <vt:variant>
        <vt:lpstr>投影片標題</vt:lpstr>
      </vt:variant>
      <vt:variant>
        <vt:i4>102</vt:i4>
      </vt:variant>
    </vt:vector>
  </HeadingPairs>
  <TitlesOfParts>
    <vt:vector size="109" baseType="lpstr">
      <vt:lpstr>Office Theme</vt:lpstr>
      <vt:lpstr>Office Theme</vt:lpstr>
      <vt:lpstr>Office Theme</vt:lpstr>
      <vt:lpstr>Office Theme</vt:lpstr>
      <vt:lpstr>VISIO</vt:lpstr>
      <vt:lpstr>Graph</vt:lpstr>
      <vt:lpstr>Acrobat Document</vt:lpstr>
      <vt:lpstr>Jabil Piece Parts Approval Process (JPPAP) Introduction</vt:lpstr>
      <vt:lpstr>What is PPAP?</vt:lpstr>
      <vt:lpstr>Purpose of PPAP</vt:lpstr>
      <vt:lpstr>When is PPAP Required?</vt:lpstr>
      <vt:lpstr>Benefits of PPAP Submissions</vt:lpstr>
      <vt:lpstr>Production Run</vt:lpstr>
      <vt:lpstr>Run @ Rate</vt:lpstr>
      <vt:lpstr>Jabil PPAP Requirements</vt:lpstr>
      <vt:lpstr>PPAP Submission Levels</vt:lpstr>
      <vt:lpstr>PPAP Submission Level Table</vt:lpstr>
      <vt:lpstr>PPAP Status</vt:lpstr>
      <vt:lpstr>Electronic Submission Requirements</vt:lpstr>
      <vt:lpstr>投影片 13</vt:lpstr>
      <vt:lpstr>Part Submission Warrant</vt:lpstr>
      <vt:lpstr>Part Submission Warrant</vt:lpstr>
      <vt:lpstr>Part Submission Warrant</vt:lpstr>
      <vt:lpstr>Part Submission Warrant</vt:lpstr>
      <vt:lpstr>投影片 18</vt:lpstr>
      <vt:lpstr>Authorized Engineering Change Documents</vt:lpstr>
      <vt:lpstr>投影片 20</vt:lpstr>
      <vt:lpstr>Process Flow Diagram</vt:lpstr>
      <vt:lpstr>Process Flow Diagram</vt:lpstr>
      <vt:lpstr>Process Flow Diagram - Example</vt:lpstr>
      <vt:lpstr>投影片 24</vt:lpstr>
      <vt:lpstr>Process FMEA (PFMEA)</vt:lpstr>
      <vt:lpstr>PFMEA - Step 1</vt:lpstr>
      <vt:lpstr>PFMEA - Step 2</vt:lpstr>
      <vt:lpstr>PFMEA - Step 3</vt:lpstr>
      <vt:lpstr>PFMEA - Step 4</vt:lpstr>
      <vt:lpstr>PFMEA - Step 5</vt:lpstr>
      <vt:lpstr>PFMEA - Definition of Terms</vt:lpstr>
      <vt:lpstr>Example of Rating Definitions</vt:lpstr>
      <vt:lpstr>PFMEA - Step 6</vt:lpstr>
      <vt:lpstr>PFMEA – Remediation Guidelines</vt:lpstr>
      <vt:lpstr>FMEA – Step 7</vt:lpstr>
      <vt:lpstr>FMEA – Steps 8 and 9</vt:lpstr>
      <vt:lpstr>Summary Steps To Complete a FMEA</vt:lpstr>
      <vt:lpstr>投影片 38</vt:lpstr>
      <vt:lpstr>Control Plan</vt:lpstr>
      <vt:lpstr>Control Plan</vt:lpstr>
      <vt:lpstr>Control Plan</vt:lpstr>
      <vt:lpstr>Control Plan</vt:lpstr>
      <vt:lpstr>Control Plan</vt:lpstr>
      <vt:lpstr>Control Plan</vt:lpstr>
      <vt:lpstr>Control Plan</vt:lpstr>
      <vt:lpstr>投影片 46</vt:lpstr>
      <vt:lpstr>Measurement System Analysis (MSA)</vt:lpstr>
      <vt:lpstr>Attribute and Variable MSA</vt:lpstr>
      <vt:lpstr>Measurement System Analysis (MSA)</vt:lpstr>
      <vt:lpstr>Measurement System Analysis (MSA)</vt:lpstr>
      <vt:lpstr>Observed Variation</vt:lpstr>
      <vt:lpstr>投影片 52</vt:lpstr>
      <vt:lpstr>Measurement System Analysis (MSA)</vt:lpstr>
      <vt:lpstr>Measurement System Analysis (MSA)</vt:lpstr>
      <vt:lpstr>Measurement System Analysis (MSA)</vt:lpstr>
      <vt:lpstr>Variable MSA – Gage R&amp;R Study</vt:lpstr>
      <vt:lpstr>Variable MSA – Gage R&amp;R Study</vt:lpstr>
      <vt:lpstr>Variable MSA – Gage R&amp;R Steps</vt:lpstr>
      <vt:lpstr>Variable MSA – Gage R&amp;R Steps</vt:lpstr>
      <vt:lpstr>Variable MSA – Gage R&amp;R Steps</vt:lpstr>
      <vt:lpstr>Variable MSA – Gage R&amp;R Steps</vt:lpstr>
      <vt:lpstr>Variable MSA – Gage R&amp;R Steps</vt:lpstr>
      <vt:lpstr>Variable MSA – Gage R&amp;R Steps</vt:lpstr>
      <vt:lpstr>Variable MSA – Gage R&amp;R Steps</vt:lpstr>
      <vt:lpstr>Variable MSA – Gage R&amp;R Example</vt:lpstr>
      <vt:lpstr>Variable MSA – Gage R&amp;R Example</vt:lpstr>
      <vt:lpstr>Variable MSA – Gage R&amp;R Example</vt:lpstr>
      <vt:lpstr>投影片 68</vt:lpstr>
      <vt:lpstr>Dimensional Results--FAIR </vt:lpstr>
      <vt:lpstr>Dimensional Results--FAIR </vt:lpstr>
      <vt:lpstr>Dimensional Results--FAIR </vt:lpstr>
      <vt:lpstr>Dimensional Results--FAIR </vt:lpstr>
      <vt:lpstr>投影片 73</vt:lpstr>
      <vt:lpstr>Material / Performance Test Results</vt:lpstr>
      <vt:lpstr>投影片 75</vt:lpstr>
      <vt:lpstr>Process Capability Studies</vt:lpstr>
      <vt:lpstr>Steps for Process Capability Studies</vt:lpstr>
      <vt:lpstr>Steps for Process Capability Studies</vt:lpstr>
      <vt:lpstr>Steps for Process Capability Studies</vt:lpstr>
      <vt:lpstr>Steps for Process Capability Studies</vt:lpstr>
      <vt:lpstr>Steps for Process Capability Studies</vt:lpstr>
      <vt:lpstr>Steps for Process Capability Studies</vt:lpstr>
      <vt:lpstr>Steps for Process Capability Studies</vt:lpstr>
      <vt:lpstr>Steps for Process Capability Studies</vt:lpstr>
      <vt:lpstr>Process Capability Studies</vt:lpstr>
      <vt:lpstr>Capability Indices</vt:lpstr>
      <vt:lpstr>Capability Indices</vt:lpstr>
      <vt:lpstr>Capability Indices</vt:lpstr>
      <vt:lpstr>Difference between Cp &amp; Cpk</vt:lpstr>
      <vt:lpstr>投影片 90</vt:lpstr>
      <vt:lpstr>Appearance Approval Report</vt:lpstr>
      <vt:lpstr>Appearance Approval Report</vt:lpstr>
      <vt:lpstr>Appearance Approval Report</vt:lpstr>
      <vt:lpstr>Appearance Approval Report</vt:lpstr>
      <vt:lpstr>Appearance Approval Report</vt:lpstr>
      <vt:lpstr>Appearance Approval Report</vt:lpstr>
      <vt:lpstr>投影片 97</vt:lpstr>
      <vt:lpstr>Sample Production Parts </vt:lpstr>
      <vt:lpstr>Sample Production Parts </vt:lpstr>
      <vt:lpstr>Sample Production Parts </vt:lpstr>
      <vt:lpstr>PPAP Summary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SUPPLIER PERFORMANCE REPORT (SPR)</dc:title>
  <dc:creator>JS Leong</dc:creator>
  <cp:lastModifiedBy>ZhouG8</cp:lastModifiedBy>
  <cp:revision>755</cp:revision>
  <dcterms:modified xsi:type="dcterms:W3CDTF">2016-03-25T07:20:44Z</dcterms:modified>
</cp:coreProperties>
</file>